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Moonlight" charset="1" panose="00000000000000000000"/>
      <p:regular r:id="rId13"/>
    </p:embeddedFont>
    <p:embeddedFont>
      <p:font typeface="Canva Sans Bold" charset="1" panose="020B0803030501040103"/>
      <p:regular r:id="rId14"/>
    </p:embeddedFont>
    <p:embeddedFont>
      <p:font typeface="Bevan" charset="1" panose="00000500000000000000"/>
      <p:regular r:id="rId15"/>
    </p:embeddedFont>
    <p:embeddedFont>
      <p:font typeface="Poppins" charset="1" panose="00000500000000000000"/>
      <p:regular r:id="rId16"/>
    </p:embeddedFont>
    <p:embeddedFont>
      <p:font typeface="Canva Sans" charset="1" panose="020B0503030501040103"/>
      <p:regular r:id="rId17"/>
    </p:embeddedFont>
    <p:embeddedFont>
      <p:font typeface="Arimo" charset="1" panose="020B0604020202020204"/>
      <p:regular r:id="rId18"/>
    </p:embeddedFont>
    <p:embeddedFont>
      <p:font typeface="Moonlight Bold" charset="1" panose="00000000000000000000"/>
      <p:regular r:id="rId19"/>
    </p:embeddedFont>
    <p:embeddedFont>
      <p:font typeface="Nourd Heavy" charset="1" panose="00000A00000000000000"/>
      <p:regular r:id="rId20"/>
    </p:embeddedFont>
    <p:embeddedFont>
      <p:font typeface="Nourd" charset="1" panose="00000500000000000000"/>
      <p:regular r:id="rId21"/>
    </p:embeddedFont>
    <p:embeddedFont>
      <p:font typeface="Nourd Semi-Bold" charset="1" panose="00000700000000000000"/>
      <p:regular r:id="rId22"/>
    </p:embeddedFont>
    <p:embeddedFont>
      <p:font typeface="Nourd Bold" charset="1" panose="00000800000000000000"/>
      <p:regular r:id="rId23"/>
    </p:embeddedFont>
    <p:embeddedFont>
      <p:font typeface="Poppins Bold" charset="1" panose="00000800000000000000"/>
      <p:regular r:id="rId24"/>
    </p:embeddedFont>
    <p:embeddedFont>
      <p:font typeface="Arimo Bold" charset="1" panose="020B0704020202020204"/>
      <p:regular r:id="rId25"/>
    </p:embeddedFont>
    <p:embeddedFont>
      <p:font typeface="Libre Franklin Heavy" charset="1" panose="00000A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gif"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1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2" Target="../media/image1.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2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8.png" Type="http://schemas.openxmlformats.org/officeDocument/2006/relationships/image"/><Relationship Id="rId8" Target="../media/image1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2" Target="../media/image1.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gif" Type="http://schemas.openxmlformats.org/officeDocument/2006/relationships/image"/><Relationship Id="rId11" Target="../media/image47.png" Type="http://schemas.openxmlformats.org/officeDocument/2006/relationships/image"/><Relationship Id="rId12" Target="../media/image48.svg" Type="http://schemas.openxmlformats.org/officeDocument/2006/relationships/image"/><Relationship Id="rId13" Target="http://www.stem4ro.com" TargetMode="External" Type="http://schemas.openxmlformats.org/officeDocument/2006/relationships/hyperlink"/><Relationship Id="rId14" Target="https://www.facebook.com/stem4ro" TargetMode="External" Type="http://schemas.openxmlformats.org/officeDocument/2006/relationships/hyperlink"/><Relationship Id="rId15" Target="https://www.instagram.com/stem4ro/" TargetMode="External" Type="http://schemas.openxmlformats.org/officeDocument/2006/relationships/hyperlink"/><Relationship Id="rId2" Target="../media/image38.jpeg" Type="http://schemas.openxmlformats.org/officeDocument/2006/relationships/image"/><Relationship Id="rId3" Target="../media/image39.gif" Type="http://schemas.openxmlformats.org/officeDocument/2006/relationships/image"/><Relationship Id="rId4" Target="../media/image40.gif" Type="http://schemas.openxmlformats.org/officeDocument/2006/relationships/image"/><Relationship Id="rId5" Target="../media/image41.gif" Type="http://schemas.openxmlformats.org/officeDocument/2006/relationships/image"/><Relationship Id="rId6" Target="../media/image42.gif"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B1D4E0"/>
        </a:solidFill>
      </p:bgPr>
    </p:bg>
    <p:spTree>
      <p:nvGrpSpPr>
        <p:cNvPr id="1" name=""/>
        <p:cNvGrpSpPr/>
        <p:nvPr/>
      </p:nvGrpSpPr>
      <p:grpSpPr>
        <a:xfrm>
          <a:off x="0" y="0"/>
          <a:ext cx="0" cy="0"/>
          <a:chOff x="0" y="0"/>
          <a:chExt cx="0" cy="0"/>
        </a:xfrm>
      </p:grpSpPr>
      <p:sp>
        <p:nvSpPr>
          <p:cNvPr name="Freeform 2" id="2"/>
          <p:cNvSpPr/>
          <p:nvPr/>
        </p:nvSpPr>
        <p:spPr>
          <a:xfrm flipH="false" flipV="false" rot="0">
            <a:off x="0" y="8222925"/>
            <a:ext cx="18288000" cy="3083814"/>
          </a:xfrm>
          <a:custGeom>
            <a:avLst/>
            <a:gdLst/>
            <a:ahLst/>
            <a:cxnLst/>
            <a:rect r="r" b="b" t="t" l="l"/>
            <a:pathLst>
              <a:path h="3083814" w="18288000">
                <a:moveTo>
                  <a:pt x="0" y="0"/>
                </a:moveTo>
                <a:lnTo>
                  <a:pt x="18288000" y="0"/>
                </a:lnTo>
                <a:lnTo>
                  <a:pt x="18288000" y="3083814"/>
                </a:lnTo>
                <a:lnTo>
                  <a:pt x="0" y="3083814"/>
                </a:lnTo>
                <a:lnTo>
                  <a:pt x="0" y="0"/>
                </a:lnTo>
                <a:close/>
              </a:path>
            </a:pathLst>
          </a:custGeom>
          <a:blipFill>
            <a:blip r:embed="rId2"/>
            <a:stretch>
              <a:fillRect l="0" t="-6338" r="0" b="-6338"/>
            </a:stretch>
          </a:blipFill>
        </p:spPr>
      </p:sp>
      <p:sp>
        <p:nvSpPr>
          <p:cNvPr name="Freeform 3" id="3"/>
          <p:cNvSpPr/>
          <p:nvPr/>
        </p:nvSpPr>
        <p:spPr>
          <a:xfrm flipH="false" flipV="false" rot="0">
            <a:off x="5811578" y="6618140"/>
            <a:ext cx="12476422" cy="6986796"/>
          </a:xfrm>
          <a:custGeom>
            <a:avLst/>
            <a:gdLst/>
            <a:ahLst/>
            <a:cxnLst/>
            <a:rect r="r" b="b" t="t" l="l"/>
            <a:pathLst>
              <a:path h="6986796" w="12476422">
                <a:moveTo>
                  <a:pt x="0" y="0"/>
                </a:moveTo>
                <a:lnTo>
                  <a:pt x="12476422" y="0"/>
                </a:lnTo>
                <a:lnTo>
                  <a:pt x="12476422" y="6986796"/>
                </a:lnTo>
                <a:lnTo>
                  <a:pt x="0" y="69867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864783" y="2999814"/>
            <a:ext cx="2834200" cy="2143686"/>
          </a:xfrm>
          <a:custGeom>
            <a:avLst/>
            <a:gdLst/>
            <a:ahLst/>
            <a:cxnLst/>
            <a:rect r="r" b="b" t="t" l="l"/>
            <a:pathLst>
              <a:path h="2143686" w="2834200">
                <a:moveTo>
                  <a:pt x="0" y="0"/>
                </a:moveTo>
                <a:lnTo>
                  <a:pt x="2834200" y="0"/>
                </a:lnTo>
                <a:lnTo>
                  <a:pt x="2834200" y="2143686"/>
                </a:lnTo>
                <a:lnTo>
                  <a:pt x="0" y="21436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069944">
            <a:off x="14151115" y="111062"/>
            <a:ext cx="4103258" cy="1835275"/>
          </a:xfrm>
          <a:custGeom>
            <a:avLst/>
            <a:gdLst/>
            <a:ahLst/>
            <a:cxnLst/>
            <a:rect r="r" b="b" t="t" l="l"/>
            <a:pathLst>
              <a:path h="1835275" w="4103258">
                <a:moveTo>
                  <a:pt x="0" y="0"/>
                </a:moveTo>
                <a:lnTo>
                  <a:pt x="4103258" y="0"/>
                </a:lnTo>
                <a:lnTo>
                  <a:pt x="4103258" y="1835276"/>
                </a:lnTo>
                <a:lnTo>
                  <a:pt x="0" y="18352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0"/>
            <a:ext cx="4064450" cy="2559098"/>
          </a:xfrm>
          <a:custGeom>
            <a:avLst/>
            <a:gdLst/>
            <a:ahLst/>
            <a:cxnLst/>
            <a:rect r="r" b="b" t="t" l="l"/>
            <a:pathLst>
              <a:path h="2559098" w="4064450">
                <a:moveTo>
                  <a:pt x="0" y="0"/>
                </a:moveTo>
                <a:lnTo>
                  <a:pt x="4064450" y="0"/>
                </a:lnTo>
                <a:lnTo>
                  <a:pt x="4064450" y="2559098"/>
                </a:lnTo>
                <a:lnTo>
                  <a:pt x="0" y="2559098"/>
                </a:lnTo>
                <a:lnTo>
                  <a:pt x="0" y="0"/>
                </a:lnTo>
                <a:close/>
              </a:path>
            </a:pathLst>
          </a:custGeom>
          <a:blipFill>
            <a:blip r:embed="rId9"/>
            <a:stretch>
              <a:fillRect l="0" t="0" r="0" b="0"/>
            </a:stretch>
          </a:blipFill>
        </p:spPr>
      </p:sp>
      <p:sp>
        <p:nvSpPr>
          <p:cNvPr name="Freeform 7" id="7"/>
          <p:cNvSpPr/>
          <p:nvPr/>
        </p:nvSpPr>
        <p:spPr>
          <a:xfrm flipH="false" flipV="false" rot="0">
            <a:off x="9659275" y="6793602"/>
            <a:ext cx="2741248" cy="1908905"/>
          </a:xfrm>
          <a:custGeom>
            <a:avLst/>
            <a:gdLst/>
            <a:ahLst/>
            <a:cxnLst/>
            <a:rect r="r" b="b" t="t" l="l"/>
            <a:pathLst>
              <a:path h="1908905" w="2741248">
                <a:moveTo>
                  <a:pt x="0" y="0"/>
                </a:moveTo>
                <a:lnTo>
                  <a:pt x="2741248" y="0"/>
                </a:lnTo>
                <a:lnTo>
                  <a:pt x="2741248" y="1908905"/>
                </a:lnTo>
                <a:lnTo>
                  <a:pt x="0" y="19089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pic>
        <p:nvPicPr>
          <p:cNvPr name="Picture 8" id="8"/>
          <p:cNvPicPr>
            <a:picLocks noChangeAspect="true"/>
          </p:cNvPicPr>
          <p:nvPr/>
        </p:nvPicPr>
        <p:blipFill>
          <a:blip r:embed="rId12"/>
          <a:srcRect l="0" t="0" r="0" b="0"/>
          <a:stretch>
            <a:fillRect/>
          </a:stretch>
        </p:blipFill>
        <p:spPr>
          <a:xfrm flipH="false" flipV="false" rot="0">
            <a:off x="477835" y="5958737"/>
            <a:ext cx="3108780" cy="3108780"/>
          </a:xfrm>
          <a:prstGeom prst="rect">
            <a:avLst/>
          </a:prstGeom>
        </p:spPr>
      </p:pic>
      <p:sp>
        <p:nvSpPr>
          <p:cNvPr name="Freeform 9" id="9"/>
          <p:cNvSpPr/>
          <p:nvPr/>
        </p:nvSpPr>
        <p:spPr>
          <a:xfrm flipH="false" flipV="false" rot="0">
            <a:off x="12662693" y="5958737"/>
            <a:ext cx="5625307" cy="3559285"/>
          </a:xfrm>
          <a:custGeom>
            <a:avLst/>
            <a:gdLst/>
            <a:ahLst/>
            <a:cxnLst/>
            <a:rect r="r" b="b" t="t" l="l"/>
            <a:pathLst>
              <a:path h="3559285" w="5625307">
                <a:moveTo>
                  <a:pt x="0" y="0"/>
                </a:moveTo>
                <a:lnTo>
                  <a:pt x="5625307" y="0"/>
                </a:lnTo>
                <a:lnTo>
                  <a:pt x="5625307" y="3559286"/>
                </a:lnTo>
                <a:lnTo>
                  <a:pt x="0" y="355928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2301170" y="3099538"/>
            <a:ext cx="11850693" cy="2255159"/>
          </a:xfrm>
          <a:prstGeom prst="rect">
            <a:avLst/>
          </a:prstGeom>
        </p:spPr>
        <p:txBody>
          <a:bodyPr anchor="t" rtlCol="false" tIns="0" lIns="0" bIns="0" rIns="0">
            <a:spAutoFit/>
          </a:bodyPr>
          <a:lstStyle/>
          <a:p>
            <a:pPr algn="ctr">
              <a:lnSpc>
                <a:spcPts val="5821"/>
              </a:lnSpc>
            </a:pPr>
            <a:r>
              <a:rPr lang="en-US" sz="5821" spc="174">
                <a:solidFill>
                  <a:srgbClr val="C94741"/>
                </a:solidFill>
                <a:latin typeface="Moonlight"/>
              </a:rPr>
              <a:t>Lansare proiect Erasmus+</a:t>
            </a:r>
          </a:p>
          <a:p>
            <a:pPr algn="ctr">
              <a:lnSpc>
                <a:spcPts val="5821"/>
              </a:lnSpc>
            </a:pPr>
            <a:r>
              <a:rPr lang="en-US" sz="5821" spc="174">
                <a:solidFill>
                  <a:srgbClr val="C94741"/>
                </a:solidFill>
                <a:latin typeface="Moonlight"/>
              </a:rPr>
              <a:t>COMPETENȚE</a:t>
            </a:r>
            <a:r>
              <a:rPr lang="en-US" sz="5821" spc="174">
                <a:solidFill>
                  <a:srgbClr val="C94741"/>
                </a:solidFill>
                <a:latin typeface="Moonlight"/>
              </a:rPr>
              <a:t> PENTRU A SPRIJINI ADULTII </a:t>
            </a:r>
          </a:p>
          <a:p>
            <a:pPr algn="ctr" marL="0" indent="0" lvl="0">
              <a:lnSpc>
                <a:spcPts val="5821"/>
              </a:lnSpc>
            </a:pPr>
            <a:r>
              <a:rPr lang="en-US" sz="5821" spc="174">
                <a:solidFill>
                  <a:srgbClr val="C94741"/>
                </a:solidFill>
                <a:latin typeface="Moonlight"/>
              </a:rPr>
              <a:t>2023-1-RO01-KA122-ADU- 000149058 </a:t>
            </a:r>
          </a:p>
        </p:txBody>
      </p:sp>
      <p:sp>
        <p:nvSpPr>
          <p:cNvPr name="TextBox 11" id="11"/>
          <p:cNvSpPr txBox="true"/>
          <p:nvPr/>
        </p:nvSpPr>
        <p:spPr>
          <a:xfrm rot="0">
            <a:off x="3014091" y="5840472"/>
            <a:ext cx="6645184" cy="2046667"/>
          </a:xfrm>
          <a:prstGeom prst="rect">
            <a:avLst/>
          </a:prstGeom>
        </p:spPr>
        <p:txBody>
          <a:bodyPr anchor="t" rtlCol="false" tIns="0" lIns="0" bIns="0" rIns="0">
            <a:spAutoFit/>
          </a:bodyPr>
          <a:lstStyle/>
          <a:p>
            <a:pPr algn="ctr">
              <a:lnSpc>
                <a:spcPts val="2022"/>
              </a:lnSpc>
            </a:pPr>
          </a:p>
          <a:p>
            <a:pPr algn="ctr">
              <a:lnSpc>
                <a:spcPts val="2022"/>
              </a:lnSpc>
            </a:pPr>
          </a:p>
          <a:p>
            <a:pPr algn="ctr">
              <a:lnSpc>
                <a:spcPts val="2022"/>
              </a:lnSpc>
            </a:pPr>
          </a:p>
          <a:p>
            <a:pPr algn="ctr">
              <a:lnSpc>
                <a:spcPts val="2462"/>
              </a:lnSpc>
            </a:pPr>
          </a:p>
          <a:p>
            <a:pPr algn="ctr">
              <a:lnSpc>
                <a:spcPts val="2814"/>
              </a:lnSpc>
            </a:pPr>
            <a:r>
              <a:rPr lang="en-US" sz="3198" spc="-111">
                <a:solidFill>
                  <a:srgbClr val="004AAD"/>
                </a:solidFill>
                <a:latin typeface="Canva Sans Bold"/>
              </a:rPr>
              <a:t>ȘCOALA DE VARĂ -ASEF</a:t>
            </a:r>
          </a:p>
          <a:p>
            <a:pPr algn="ctr">
              <a:lnSpc>
                <a:spcPts val="2462"/>
              </a:lnSpc>
            </a:pPr>
          </a:p>
          <a:p>
            <a:pPr algn="ctr">
              <a:lnSpc>
                <a:spcPts val="2462"/>
              </a:lnSpc>
            </a:pPr>
            <a:r>
              <a:rPr lang="en-US" sz="2798" spc="-97">
                <a:solidFill>
                  <a:srgbClr val="004AAD"/>
                </a:solidFill>
                <a:latin typeface="Canva Sans Bold"/>
              </a:rPr>
              <a:t>24 august 2023</a:t>
            </a:r>
          </a:p>
        </p:txBody>
      </p:sp>
      <p:sp>
        <p:nvSpPr>
          <p:cNvPr name="TextBox 12" id="12"/>
          <p:cNvSpPr txBox="true"/>
          <p:nvPr/>
        </p:nvSpPr>
        <p:spPr>
          <a:xfrm rot="0">
            <a:off x="4136137" y="987441"/>
            <a:ext cx="10015726" cy="698516"/>
          </a:xfrm>
          <a:prstGeom prst="rect">
            <a:avLst/>
          </a:prstGeom>
        </p:spPr>
        <p:txBody>
          <a:bodyPr anchor="t" rtlCol="false" tIns="0" lIns="0" bIns="0" rIns="0">
            <a:spAutoFit/>
          </a:bodyPr>
          <a:lstStyle/>
          <a:p>
            <a:pPr algn="ctr" marL="0" indent="0" lvl="0">
              <a:lnSpc>
                <a:spcPts val="5375"/>
              </a:lnSpc>
            </a:pPr>
            <a:r>
              <a:rPr lang="en-US" sz="5375" spc="161">
                <a:solidFill>
                  <a:srgbClr val="004AAD"/>
                </a:solidFill>
                <a:latin typeface="Bevan"/>
              </a:rPr>
              <a:t>ASOCIAȚIA STEM4RO </a:t>
            </a:r>
          </a:p>
        </p:txBody>
      </p:sp>
      <p:sp>
        <p:nvSpPr>
          <p:cNvPr name="TextBox 13" id="13"/>
          <p:cNvSpPr txBox="true"/>
          <p:nvPr/>
        </p:nvSpPr>
        <p:spPr>
          <a:xfrm rot="0">
            <a:off x="-143213" y="8631697"/>
            <a:ext cx="7459656" cy="1479841"/>
          </a:xfrm>
          <a:prstGeom prst="rect">
            <a:avLst/>
          </a:prstGeom>
        </p:spPr>
        <p:txBody>
          <a:bodyPr anchor="t" rtlCol="false" tIns="0" lIns="0" bIns="0" rIns="0">
            <a:spAutoFit/>
          </a:bodyPr>
          <a:lstStyle/>
          <a:p>
            <a:pPr algn="ctr">
              <a:lnSpc>
                <a:spcPts val="1604"/>
              </a:lnSpc>
            </a:pPr>
          </a:p>
          <a:p>
            <a:pPr algn="ctr">
              <a:lnSpc>
                <a:spcPts val="1604"/>
              </a:lnSpc>
            </a:pPr>
          </a:p>
          <a:p>
            <a:pPr algn="ctr">
              <a:lnSpc>
                <a:spcPts val="1604"/>
              </a:lnSpc>
            </a:pPr>
          </a:p>
          <a:p>
            <a:pPr algn="ctr">
              <a:lnSpc>
                <a:spcPts val="3702"/>
              </a:lnSpc>
            </a:pPr>
            <a:r>
              <a:rPr lang="en-US" sz="2644" spc="-92">
                <a:solidFill>
                  <a:srgbClr val="FEFEFE"/>
                </a:solidFill>
                <a:latin typeface="Canva Sans Bold"/>
              </a:rPr>
              <a:t>CLAUDIA LUȚĂ</a:t>
            </a:r>
          </a:p>
          <a:p>
            <a:pPr algn="ctr">
              <a:lnSpc>
                <a:spcPts val="3702"/>
              </a:lnSpc>
            </a:pPr>
            <a:r>
              <a:rPr lang="en-US" sz="2644" spc="-92">
                <a:solidFill>
                  <a:srgbClr val="FEFEFE"/>
                </a:solidFill>
                <a:latin typeface="Canva Sans Bold"/>
              </a:rPr>
              <a:t>președinte Asociația STEM4RO</a:t>
            </a:r>
          </a:p>
        </p:txBody>
      </p:sp>
      <p:sp>
        <p:nvSpPr>
          <p:cNvPr name="Freeform 14" id="14"/>
          <p:cNvSpPr/>
          <p:nvPr/>
        </p:nvSpPr>
        <p:spPr>
          <a:xfrm flipH="false" flipV="false" rot="0">
            <a:off x="8216270" y="9120602"/>
            <a:ext cx="4735212" cy="990936"/>
          </a:xfrm>
          <a:custGeom>
            <a:avLst/>
            <a:gdLst/>
            <a:ahLst/>
            <a:cxnLst/>
            <a:rect r="r" b="b" t="t" l="l"/>
            <a:pathLst>
              <a:path h="990936" w="4735212">
                <a:moveTo>
                  <a:pt x="0" y="0"/>
                </a:moveTo>
                <a:lnTo>
                  <a:pt x="4735212" y="0"/>
                </a:lnTo>
                <a:lnTo>
                  <a:pt x="4735212" y="990936"/>
                </a:lnTo>
                <a:lnTo>
                  <a:pt x="0" y="990936"/>
                </a:lnTo>
                <a:lnTo>
                  <a:pt x="0" y="0"/>
                </a:lnTo>
                <a:close/>
              </a:path>
            </a:pathLst>
          </a:custGeom>
          <a:blipFill>
            <a:blip r:embed="rId1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1D4E0"/>
        </a:solidFill>
      </p:bgPr>
    </p:bg>
    <p:spTree>
      <p:nvGrpSpPr>
        <p:cNvPr id="1" name=""/>
        <p:cNvGrpSpPr/>
        <p:nvPr/>
      </p:nvGrpSpPr>
      <p:grpSpPr>
        <a:xfrm>
          <a:off x="0" y="0"/>
          <a:ext cx="0" cy="0"/>
          <a:chOff x="0" y="0"/>
          <a:chExt cx="0" cy="0"/>
        </a:xfrm>
      </p:grpSpPr>
      <p:sp>
        <p:nvSpPr>
          <p:cNvPr name="Freeform 2" id="2"/>
          <p:cNvSpPr/>
          <p:nvPr/>
        </p:nvSpPr>
        <p:spPr>
          <a:xfrm flipH="false" flipV="false" rot="0">
            <a:off x="0" y="8222925"/>
            <a:ext cx="18288000" cy="3083814"/>
          </a:xfrm>
          <a:custGeom>
            <a:avLst/>
            <a:gdLst/>
            <a:ahLst/>
            <a:cxnLst/>
            <a:rect r="r" b="b" t="t" l="l"/>
            <a:pathLst>
              <a:path h="3083814" w="18288000">
                <a:moveTo>
                  <a:pt x="0" y="0"/>
                </a:moveTo>
                <a:lnTo>
                  <a:pt x="18288000" y="0"/>
                </a:lnTo>
                <a:lnTo>
                  <a:pt x="18288000" y="3083814"/>
                </a:lnTo>
                <a:lnTo>
                  <a:pt x="0" y="3083814"/>
                </a:lnTo>
                <a:lnTo>
                  <a:pt x="0" y="0"/>
                </a:lnTo>
                <a:close/>
              </a:path>
            </a:pathLst>
          </a:custGeom>
          <a:blipFill>
            <a:blip r:embed="rId2"/>
            <a:stretch>
              <a:fillRect l="0" t="-6338" r="0" b="-6338"/>
            </a:stretch>
          </a:blipFill>
        </p:spPr>
      </p:sp>
      <p:grpSp>
        <p:nvGrpSpPr>
          <p:cNvPr name="Group 3" id="3"/>
          <p:cNvGrpSpPr/>
          <p:nvPr/>
        </p:nvGrpSpPr>
        <p:grpSpPr>
          <a:xfrm rot="0">
            <a:off x="-372210" y="3226194"/>
            <a:ext cx="9029716" cy="2945112"/>
            <a:chOff x="0" y="0"/>
            <a:chExt cx="2378197" cy="775667"/>
          </a:xfrm>
        </p:grpSpPr>
        <p:sp>
          <p:nvSpPr>
            <p:cNvPr name="Freeform 4" id="4"/>
            <p:cNvSpPr/>
            <p:nvPr/>
          </p:nvSpPr>
          <p:spPr>
            <a:xfrm flipH="false" flipV="false" rot="0">
              <a:off x="0" y="0"/>
              <a:ext cx="2378197" cy="775667"/>
            </a:xfrm>
            <a:custGeom>
              <a:avLst/>
              <a:gdLst/>
              <a:ahLst/>
              <a:cxnLst/>
              <a:rect r="r" b="b" t="t" l="l"/>
              <a:pathLst>
                <a:path h="775667" w="2378197">
                  <a:moveTo>
                    <a:pt x="43727" y="0"/>
                  </a:moveTo>
                  <a:lnTo>
                    <a:pt x="2334470" y="0"/>
                  </a:lnTo>
                  <a:cubicBezTo>
                    <a:pt x="2346067" y="0"/>
                    <a:pt x="2357189" y="4607"/>
                    <a:pt x="2365390" y="12807"/>
                  </a:cubicBezTo>
                  <a:cubicBezTo>
                    <a:pt x="2373590" y="21008"/>
                    <a:pt x="2378197" y="32130"/>
                    <a:pt x="2378197" y="43727"/>
                  </a:cubicBezTo>
                  <a:lnTo>
                    <a:pt x="2378197" y="731941"/>
                  </a:lnTo>
                  <a:cubicBezTo>
                    <a:pt x="2378197" y="743538"/>
                    <a:pt x="2373590" y="754660"/>
                    <a:pt x="2365390" y="762860"/>
                  </a:cubicBezTo>
                  <a:cubicBezTo>
                    <a:pt x="2357189" y="771060"/>
                    <a:pt x="2346067" y="775667"/>
                    <a:pt x="2334470" y="775667"/>
                  </a:cubicBezTo>
                  <a:lnTo>
                    <a:pt x="43727" y="775667"/>
                  </a:lnTo>
                  <a:cubicBezTo>
                    <a:pt x="19577" y="775667"/>
                    <a:pt x="0" y="756090"/>
                    <a:pt x="0" y="731941"/>
                  </a:cubicBezTo>
                  <a:lnTo>
                    <a:pt x="0" y="43727"/>
                  </a:lnTo>
                  <a:cubicBezTo>
                    <a:pt x="0" y="19577"/>
                    <a:pt x="19577" y="0"/>
                    <a:pt x="43727" y="0"/>
                  </a:cubicBezTo>
                  <a:close/>
                </a:path>
              </a:pathLst>
            </a:custGeom>
            <a:solidFill>
              <a:srgbClr val="2A1E50"/>
            </a:solidFill>
          </p:spPr>
        </p:sp>
        <p:sp>
          <p:nvSpPr>
            <p:cNvPr name="TextBox 5" id="5"/>
            <p:cNvSpPr txBox="true"/>
            <p:nvPr/>
          </p:nvSpPr>
          <p:spPr>
            <a:xfrm>
              <a:off x="0" y="-38100"/>
              <a:ext cx="2378197" cy="813767"/>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0" y="3236966"/>
            <a:ext cx="8236879" cy="3787083"/>
          </a:xfrm>
          <a:prstGeom prst="rect">
            <a:avLst/>
          </a:prstGeom>
        </p:spPr>
        <p:txBody>
          <a:bodyPr anchor="t" rtlCol="false" tIns="0" lIns="0" bIns="0" rIns="0">
            <a:spAutoFit/>
          </a:bodyPr>
          <a:lstStyle/>
          <a:p>
            <a:pPr algn="ctr">
              <a:lnSpc>
                <a:spcPts val="5027"/>
              </a:lnSpc>
            </a:pPr>
            <a:r>
              <a:rPr lang="en-US" sz="3591">
                <a:solidFill>
                  <a:srgbClr val="FFFFFF"/>
                </a:solidFill>
                <a:latin typeface="Poppins"/>
              </a:rPr>
              <a:t>ASOCIAȚIA STEM4RO  este o organizatie non-profit din Slatina, regiunea SV Oltenia, constituita in anul 2022. </a:t>
            </a:r>
          </a:p>
          <a:p>
            <a:pPr algn="ctr">
              <a:lnSpc>
                <a:spcPts val="5027"/>
              </a:lnSpc>
            </a:pPr>
          </a:p>
          <a:p>
            <a:pPr algn="ctr">
              <a:lnSpc>
                <a:spcPts val="5027"/>
              </a:lnSpc>
            </a:pPr>
          </a:p>
        </p:txBody>
      </p:sp>
      <p:grpSp>
        <p:nvGrpSpPr>
          <p:cNvPr name="Group 7" id="7"/>
          <p:cNvGrpSpPr/>
          <p:nvPr/>
        </p:nvGrpSpPr>
        <p:grpSpPr>
          <a:xfrm rot="0">
            <a:off x="8670098" y="1642648"/>
            <a:ext cx="9630494" cy="4573841"/>
            <a:chOff x="0" y="0"/>
            <a:chExt cx="2536426" cy="1204633"/>
          </a:xfrm>
        </p:grpSpPr>
        <p:sp>
          <p:nvSpPr>
            <p:cNvPr name="Freeform 8" id="8"/>
            <p:cNvSpPr/>
            <p:nvPr/>
          </p:nvSpPr>
          <p:spPr>
            <a:xfrm flipH="false" flipV="false" rot="0">
              <a:off x="0" y="0"/>
              <a:ext cx="2536426" cy="1204633"/>
            </a:xfrm>
            <a:custGeom>
              <a:avLst/>
              <a:gdLst/>
              <a:ahLst/>
              <a:cxnLst/>
              <a:rect r="r" b="b" t="t" l="l"/>
              <a:pathLst>
                <a:path h="1204633" w="2536426">
                  <a:moveTo>
                    <a:pt x="40999" y="0"/>
                  </a:moveTo>
                  <a:lnTo>
                    <a:pt x="2495428" y="0"/>
                  </a:lnTo>
                  <a:cubicBezTo>
                    <a:pt x="2518071" y="0"/>
                    <a:pt x="2536426" y="18356"/>
                    <a:pt x="2536426" y="40999"/>
                  </a:cubicBezTo>
                  <a:lnTo>
                    <a:pt x="2536426" y="1163634"/>
                  </a:lnTo>
                  <a:cubicBezTo>
                    <a:pt x="2536426" y="1174508"/>
                    <a:pt x="2532107" y="1184936"/>
                    <a:pt x="2524418" y="1192625"/>
                  </a:cubicBezTo>
                  <a:cubicBezTo>
                    <a:pt x="2516729" y="1200313"/>
                    <a:pt x="2506301" y="1204633"/>
                    <a:pt x="2495428" y="1204633"/>
                  </a:cubicBezTo>
                  <a:lnTo>
                    <a:pt x="40999" y="1204633"/>
                  </a:lnTo>
                  <a:cubicBezTo>
                    <a:pt x="18356" y="1204633"/>
                    <a:pt x="0" y="1186277"/>
                    <a:pt x="0" y="1163634"/>
                  </a:cubicBezTo>
                  <a:lnTo>
                    <a:pt x="0" y="40999"/>
                  </a:lnTo>
                  <a:cubicBezTo>
                    <a:pt x="0" y="30125"/>
                    <a:pt x="4319" y="19697"/>
                    <a:pt x="12008" y="12008"/>
                  </a:cubicBezTo>
                  <a:cubicBezTo>
                    <a:pt x="19697" y="4319"/>
                    <a:pt x="30125" y="0"/>
                    <a:pt x="40999" y="0"/>
                  </a:cubicBezTo>
                  <a:close/>
                </a:path>
              </a:pathLst>
            </a:custGeom>
            <a:solidFill>
              <a:srgbClr val="2A1E50"/>
            </a:solidFill>
          </p:spPr>
        </p:sp>
        <p:sp>
          <p:nvSpPr>
            <p:cNvPr name="TextBox 9" id="9"/>
            <p:cNvSpPr txBox="true"/>
            <p:nvPr/>
          </p:nvSpPr>
          <p:spPr>
            <a:xfrm>
              <a:off x="0" y="-38100"/>
              <a:ext cx="2536426" cy="1242733"/>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9042144" y="1638897"/>
            <a:ext cx="8886402" cy="4577591"/>
          </a:xfrm>
          <a:prstGeom prst="rect">
            <a:avLst/>
          </a:prstGeom>
        </p:spPr>
        <p:txBody>
          <a:bodyPr anchor="t" rtlCol="false" tIns="0" lIns="0" bIns="0" rIns="0">
            <a:spAutoFit/>
          </a:bodyPr>
          <a:lstStyle/>
          <a:p>
            <a:pPr algn="ctr">
              <a:lnSpc>
                <a:spcPts val="4776"/>
              </a:lnSpc>
            </a:pPr>
            <a:r>
              <a:rPr lang="en-US" sz="3411">
                <a:solidFill>
                  <a:srgbClr val="FFFFFF"/>
                </a:solidFill>
                <a:latin typeface="Canva Sans"/>
              </a:rPr>
              <a:t>Misiunea asociatiei este initierea si implementarea de proiecte si programe locale, regionale si internationale centrate pe dezvoltarea personala a adultilor prin utilizarea unor metode creative, non-formale si formale in vederea dobandirii abilitatilor esentiale ale cetateniei active. </a:t>
            </a:r>
          </a:p>
          <a:p>
            <a:pPr algn="ctr">
              <a:lnSpc>
                <a:spcPts val="3006"/>
              </a:lnSpc>
              <a:spcBef>
                <a:spcPct val="0"/>
              </a:spcBef>
            </a:pPr>
          </a:p>
        </p:txBody>
      </p:sp>
      <p:grpSp>
        <p:nvGrpSpPr>
          <p:cNvPr name="Group 11" id="11"/>
          <p:cNvGrpSpPr/>
          <p:nvPr/>
        </p:nvGrpSpPr>
        <p:grpSpPr>
          <a:xfrm rot="0">
            <a:off x="230618" y="6632389"/>
            <a:ext cx="17338473" cy="4142929"/>
            <a:chOff x="0" y="0"/>
            <a:chExt cx="4566511" cy="1091142"/>
          </a:xfrm>
        </p:grpSpPr>
        <p:sp>
          <p:nvSpPr>
            <p:cNvPr name="Freeform 12" id="12"/>
            <p:cNvSpPr/>
            <p:nvPr/>
          </p:nvSpPr>
          <p:spPr>
            <a:xfrm flipH="false" flipV="false" rot="0">
              <a:off x="0" y="0"/>
              <a:ext cx="4566512" cy="1091142"/>
            </a:xfrm>
            <a:custGeom>
              <a:avLst/>
              <a:gdLst/>
              <a:ahLst/>
              <a:cxnLst/>
              <a:rect r="r" b="b" t="t" l="l"/>
              <a:pathLst>
                <a:path h="1091142" w="4566512">
                  <a:moveTo>
                    <a:pt x="22772" y="0"/>
                  </a:moveTo>
                  <a:lnTo>
                    <a:pt x="4543739" y="0"/>
                  </a:lnTo>
                  <a:cubicBezTo>
                    <a:pt x="4549779" y="0"/>
                    <a:pt x="4555571" y="2399"/>
                    <a:pt x="4559842" y="6670"/>
                  </a:cubicBezTo>
                  <a:cubicBezTo>
                    <a:pt x="4564112" y="10941"/>
                    <a:pt x="4566512" y="16733"/>
                    <a:pt x="4566512" y="22772"/>
                  </a:cubicBezTo>
                  <a:lnTo>
                    <a:pt x="4566512" y="1068369"/>
                  </a:lnTo>
                  <a:cubicBezTo>
                    <a:pt x="4566512" y="1074409"/>
                    <a:pt x="4564112" y="1080201"/>
                    <a:pt x="4559842" y="1084472"/>
                  </a:cubicBezTo>
                  <a:cubicBezTo>
                    <a:pt x="4555571" y="1088743"/>
                    <a:pt x="4549779" y="1091142"/>
                    <a:pt x="4543739" y="1091142"/>
                  </a:cubicBezTo>
                  <a:lnTo>
                    <a:pt x="22772" y="1091142"/>
                  </a:lnTo>
                  <a:cubicBezTo>
                    <a:pt x="16733" y="1091142"/>
                    <a:pt x="10941" y="1088743"/>
                    <a:pt x="6670" y="1084472"/>
                  </a:cubicBezTo>
                  <a:cubicBezTo>
                    <a:pt x="2399" y="1080201"/>
                    <a:pt x="0" y="1074409"/>
                    <a:pt x="0" y="1068369"/>
                  </a:cubicBezTo>
                  <a:lnTo>
                    <a:pt x="0" y="22772"/>
                  </a:lnTo>
                  <a:cubicBezTo>
                    <a:pt x="0" y="16733"/>
                    <a:pt x="2399" y="10941"/>
                    <a:pt x="6670" y="6670"/>
                  </a:cubicBezTo>
                  <a:cubicBezTo>
                    <a:pt x="10941" y="2399"/>
                    <a:pt x="16733" y="0"/>
                    <a:pt x="22772" y="0"/>
                  </a:cubicBezTo>
                  <a:close/>
                </a:path>
              </a:pathLst>
            </a:custGeom>
            <a:solidFill>
              <a:srgbClr val="2A1E50"/>
            </a:solidFill>
          </p:spPr>
        </p:sp>
        <p:sp>
          <p:nvSpPr>
            <p:cNvPr name="TextBox 13" id="13"/>
            <p:cNvSpPr txBox="true"/>
            <p:nvPr/>
          </p:nvSpPr>
          <p:spPr>
            <a:xfrm>
              <a:off x="0" y="-38100"/>
              <a:ext cx="4566511" cy="1129242"/>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1028700" y="6928798"/>
            <a:ext cx="16445360" cy="3194364"/>
          </a:xfrm>
          <a:prstGeom prst="rect">
            <a:avLst/>
          </a:prstGeom>
        </p:spPr>
        <p:txBody>
          <a:bodyPr anchor="t" rtlCol="false" tIns="0" lIns="0" bIns="0" rIns="0">
            <a:spAutoFit/>
          </a:bodyPr>
          <a:lstStyle/>
          <a:p>
            <a:pPr algn="l">
              <a:lnSpc>
                <a:spcPts val="5057"/>
              </a:lnSpc>
            </a:pPr>
            <a:r>
              <a:rPr lang="en-US" sz="3612">
                <a:solidFill>
                  <a:srgbClr val="FFFFFF"/>
                </a:solidFill>
                <a:latin typeface="Arimo"/>
              </a:rPr>
              <a:t>Viziunea asociatiei STEM4RO este de a deveni un factor activ in comunitate, prin initierea de actiuni pentru educarea adultilor, care sa ii ajute sa-si dezvolte gandirea creativa si flexibila, abilitati de comunicare interculturala, competente digitale, abilitati de baza, necesare pentru integrarea cu succes in viata comunitatii locale si pentru participarea activa in societatea moderna.</a:t>
            </a:r>
          </a:p>
        </p:txBody>
      </p:sp>
      <p:sp>
        <p:nvSpPr>
          <p:cNvPr name="Freeform 15" id="15"/>
          <p:cNvSpPr/>
          <p:nvPr/>
        </p:nvSpPr>
        <p:spPr>
          <a:xfrm flipH="false" flipV="false" rot="0">
            <a:off x="230618" y="244606"/>
            <a:ext cx="3887822" cy="2447888"/>
          </a:xfrm>
          <a:custGeom>
            <a:avLst/>
            <a:gdLst/>
            <a:ahLst/>
            <a:cxnLst/>
            <a:rect r="r" b="b" t="t" l="l"/>
            <a:pathLst>
              <a:path h="2447888" w="3887822">
                <a:moveTo>
                  <a:pt x="0" y="0"/>
                </a:moveTo>
                <a:lnTo>
                  <a:pt x="3887822" y="0"/>
                </a:lnTo>
                <a:lnTo>
                  <a:pt x="3887822" y="2447887"/>
                </a:lnTo>
                <a:lnTo>
                  <a:pt x="0" y="2447887"/>
                </a:lnTo>
                <a:lnTo>
                  <a:pt x="0" y="0"/>
                </a:lnTo>
                <a:close/>
              </a:path>
            </a:pathLst>
          </a:custGeom>
          <a:blipFill>
            <a:blip r:embed="rId3"/>
            <a:stretch>
              <a:fillRect l="0" t="0" r="0" b="0"/>
            </a:stretch>
          </a:blipFill>
        </p:spPr>
      </p:sp>
      <p:sp>
        <p:nvSpPr>
          <p:cNvPr name="Freeform 16" id="16"/>
          <p:cNvSpPr/>
          <p:nvPr/>
        </p:nvSpPr>
        <p:spPr>
          <a:xfrm flipH="false" flipV="false" rot="0">
            <a:off x="4404123" y="331013"/>
            <a:ext cx="3980292" cy="2275074"/>
          </a:xfrm>
          <a:custGeom>
            <a:avLst/>
            <a:gdLst/>
            <a:ahLst/>
            <a:cxnLst/>
            <a:rect r="r" b="b" t="t" l="l"/>
            <a:pathLst>
              <a:path h="2275074" w="3980292">
                <a:moveTo>
                  <a:pt x="0" y="0"/>
                </a:moveTo>
                <a:lnTo>
                  <a:pt x="3980292" y="0"/>
                </a:lnTo>
                <a:lnTo>
                  <a:pt x="3980292" y="2275073"/>
                </a:lnTo>
                <a:lnTo>
                  <a:pt x="0" y="2275073"/>
                </a:lnTo>
                <a:lnTo>
                  <a:pt x="0" y="0"/>
                </a:lnTo>
                <a:close/>
              </a:path>
            </a:pathLst>
          </a:custGeom>
          <a:blipFill>
            <a:blip r:embed="rId4"/>
            <a:stretch>
              <a:fillRect l="0" t="0" r="-7965"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1D4E0"/>
        </a:solidFill>
      </p:bgPr>
    </p:bg>
    <p:spTree>
      <p:nvGrpSpPr>
        <p:cNvPr id="1" name=""/>
        <p:cNvGrpSpPr/>
        <p:nvPr/>
      </p:nvGrpSpPr>
      <p:grpSpPr>
        <a:xfrm>
          <a:off x="0" y="0"/>
          <a:ext cx="0" cy="0"/>
          <a:chOff x="0" y="0"/>
          <a:chExt cx="0" cy="0"/>
        </a:xfrm>
      </p:grpSpPr>
      <p:sp>
        <p:nvSpPr>
          <p:cNvPr name="Freeform 2" id="2"/>
          <p:cNvSpPr/>
          <p:nvPr/>
        </p:nvSpPr>
        <p:spPr>
          <a:xfrm flipH="false" flipV="false" rot="0">
            <a:off x="0" y="8222925"/>
            <a:ext cx="18288000" cy="3083814"/>
          </a:xfrm>
          <a:custGeom>
            <a:avLst/>
            <a:gdLst/>
            <a:ahLst/>
            <a:cxnLst/>
            <a:rect r="r" b="b" t="t" l="l"/>
            <a:pathLst>
              <a:path h="3083814" w="18288000">
                <a:moveTo>
                  <a:pt x="0" y="0"/>
                </a:moveTo>
                <a:lnTo>
                  <a:pt x="18288000" y="0"/>
                </a:lnTo>
                <a:lnTo>
                  <a:pt x="18288000" y="3083814"/>
                </a:lnTo>
                <a:lnTo>
                  <a:pt x="0" y="3083814"/>
                </a:lnTo>
                <a:lnTo>
                  <a:pt x="0" y="0"/>
                </a:lnTo>
                <a:close/>
              </a:path>
            </a:pathLst>
          </a:custGeom>
          <a:blipFill>
            <a:blip r:embed="rId2"/>
            <a:stretch>
              <a:fillRect l="0" t="-6338" r="0" b="-6338"/>
            </a:stretch>
          </a:blipFill>
        </p:spPr>
      </p:sp>
      <p:grpSp>
        <p:nvGrpSpPr>
          <p:cNvPr name="Group 3" id="3"/>
          <p:cNvGrpSpPr/>
          <p:nvPr/>
        </p:nvGrpSpPr>
        <p:grpSpPr>
          <a:xfrm rot="0">
            <a:off x="0" y="1228008"/>
            <a:ext cx="10514537" cy="8943089"/>
            <a:chOff x="0" y="0"/>
            <a:chExt cx="2769261" cy="2355382"/>
          </a:xfrm>
        </p:grpSpPr>
        <p:sp>
          <p:nvSpPr>
            <p:cNvPr name="Freeform 4" id="4"/>
            <p:cNvSpPr/>
            <p:nvPr/>
          </p:nvSpPr>
          <p:spPr>
            <a:xfrm flipH="false" flipV="false" rot="0">
              <a:off x="0" y="0"/>
              <a:ext cx="2769261" cy="2355382"/>
            </a:xfrm>
            <a:custGeom>
              <a:avLst/>
              <a:gdLst/>
              <a:ahLst/>
              <a:cxnLst/>
              <a:rect r="r" b="b" t="t" l="l"/>
              <a:pathLst>
                <a:path h="2355382" w="2769261">
                  <a:moveTo>
                    <a:pt x="37552" y="0"/>
                  </a:moveTo>
                  <a:lnTo>
                    <a:pt x="2731709" y="0"/>
                  </a:lnTo>
                  <a:cubicBezTo>
                    <a:pt x="2752448" y="0"/>
                    <a:pt x="2769261" y="16812"/>
                    <a:pt x="2769261" y="37552"/>
                  </a:cubicBezTo>
                  <a:lnTo>
                    <a:pt x="2769261" y="2317830"/>
                  </a:lnTo>
                  <a:cubicBezTo>
                    <a:pt x="2769261" y="2327789"/>
                    <a:pt x="2765304" y="2337341"/>
                    <a:pt x="2758262" y="2344383"/>
                  </a:cubicBezTo>
                  <a:cubicBezTo>
                    <a:pt x="2751220" y="2351425"/>
                    <a:pt x="2741669" y="2355382"/>
                    <a:pt x="2731709" y="2355382"/>
                  </a:cubicBezTo>
                  <a:lnTo>
                    <a:pt x="37552" y="2355382"/>
                  </a:lnTo>
                  <a:cubicBezTo>
                    <a:pt x="16812" y="2355382"/>
                    <a:pt x="0" y="2338569"/>
                    <a:pt x="0" y="2317830"/>
                  </a:cubicBezTo>
                  <a:lnTo>
                    <a:pt x="0" y="37552"/>
                  </a:lnTo>
                  <a:cubicBezTo>
                    <a:pt x="0" y="16812"/>
                    <a:pt x="16812" y="0"/>
                    <a:pt x="37552" y="0"/>
                  </a:cubicBezTo>
                  <a:close/>
                </a:path>
              </a:pathLst>
            </a:custGeom>
            <a:solidFill>
              <a:srgbClr val="2A1E50"/>
            </a:solidFill>
          </p:spPr>
        </p:sp>
        <p:sp>
          <p:nvSpPr>
            <p:cNvPr name="TextBox 5" id="5"/>
            <p:cNvSpPr txBox="true"/>
            <p:nvPr/>
          </p:nvSpPr>
          <p:spPr>
            <a:xfrm>
              <a:off x="0" y="-38100"/>
              <a:ext cx="2769261" cy="2393482"/>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1220867" y="6347574"/>
            <a:ext cx="9247319" cy="4741353"/>
          </a:xfrm>
          <a:custGeom>
            <a:avLst/>
            <a:gdLst/>
            <a:ahLst/>
            <a:cxnLst/>
            <a:rect r="r" b="b" t="t" l="l"/>
            <a:pathLst>
              <a:path h="4741353" w="9247319">
                <a:moveTo>
                  <a:pt x="0" y="0"/>
                </a:moveTo>
                <a:lnTo>
                  <a:pt x="9247319" y="0"/>
                </a:lnTo>
                <a:lnTo>
                  <a:pt x="9247319" y="4741352"/>
                </a:lnTo>
                <a:lnTo>
                  <a:pt x="0" y="47413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1589067" y="701800"/>
            <a:ext cx="4030502" cy="3532185"/>
          </a:xfrm>
          <a:custGeom>
            <a:avLst/>
            <a:gdLst/>
            <a:ahLst/>
            <a:cxnLst/>
            <a:rect r="r" b="b" t="t" l="l"/>
            <a:pathLst>
              <a:path h="3532185" w="4030502">
                <a:moveTo>
                  <a:pt x="0" y="0"/>
                </a:moveTo>
                <a:lnTo>
                  <a:pt x="4030502" y="0"/>
                </a:lnTo>
                <a:lnTo>
                  <a:pt x="4030502" y="3532185"/>
                </a:lnTo>
                <a:lnTo>
                  <a:pt x="0" y="35321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421802" y="2864363"/>
            <a:ext cx="9670934" cy="6393937"/>
          </a:xfrm>
          <a:prstGeom prst="rect">
            <a:avLst/>
          </a:prstGeom>
        </p:spPr>
        <p:txBody>
          <a:bodyPr anchor="t" rtlCol="false" tIns="0" lIns="0" bIns="0" rIns="0">
            <a:spAutoFit/>
          </a:bodyPr>
          <a:lstStyle/>
          <a:p>
            <a:pPr algn="ctr">
              <a:lnSpc>
                <a:spcPts val="4578"/>
              </a:lnSpc>
            </a:pPr>
            <a:r>
              <a:rPr lang="en-US" sz="3270">
                <a:solidFill>
                  <a:srgbClr val="FFFFFF"/>
                </a:solidFill>
                <a:latin typeface="Poppins"/>
              </a:rPr>
              <a:t>Membrii asociatiei au nevoie sa participe la</a:t>
            </a:r>
          </a:p>
          <a:p>
            <a:pPr algn="ctr">
              <a:lnSpc>
                <a:spcPts val="4578"/>
              </a:lnSpc>
            </a:pPr>
            <a:r>
              <a:rPr lang="en-US" sz="3270">
                <a:solidFill>
                  <a:srgbClr val="FFFFFF"/>
                </a:solidFill>
                <a:latin typeface="Poppins"/>
              </a:rPr>
              <a:t>cursuri de formare si la sesiuni de job-shadowing, care sa ii ajute sa-si dezvolte gandirea creativa si flexibila, sa deprinda</a:t>
            </a:r>
          </a:p>
          <a:p>
            <a:pPr algn="ctr">
              <a:lnSpc>
                <a:spcPts val="4578"/>
              </a:lnSpc>
            </a:pPr>
            <a:r>
              <a:rPr lang="en-US" sz="3270">
                <a:solidFill>
                  <a:srgbClr val="FFFFFF"/>
                </a:solidFill>
                <a:latin typeface="Poppins"/>
              </a:rPr>
              <a:t>abilitati de comunicare interculturala, competente digitale, abilitati de baza, necesare pentru lucrul cu adultii.  Participantii vor invata cum sa initieze proiecte de incluziune, inovatie digitala si voluntariat, care sa motiveze adultii sa participe activ la viata comunitatii.</a:t>
            </a:r>
          </a:p>
        </p:txBody>
      </p:sp>
      <p:sp>
        <p:nvSpPr>
          <p:cNvPr name="TextBox 9" id="9"/>
          <p:cNvSpPr txBox="true"/>
          <p:nvPr/>
        </p:nvSpPr>
        <p:spPr>
          <a:xfrm rot="0">
            <a:off x="2918991" y="1423305"/>
            <a:ext cx="5796915" cy="542081"/>
          </a:xfrm>
          <a:prstGeom prst="rect">
            <a:avLst/>
          </a:prstGeom>
        </p:spPr>
        <p:txBody>
          <a:bodyPr anchor="t" rtlCol="false" tIns="0" lIns="0" bIns="0" rIns="0">
            <a:spAutoFit/>
          </a:bodyPr>
          <a:lstStyle/>
          <a:p>
            <a:pPr algn="ctr">
              <a:lnSpc>
                <a:spcPts val="3946"/>
              </a:lnSpc>
            </a:pPr>
            <a:r>
              <a:rPr lang="en-US" sz="4110">
                <a:solidFill>
                  <a:srgbClr val="DBB660"/>
                </a:solidFill>
                <a:latin typeface="Moonlight Bold"/>
              </a:rPr>
              <a:t>CONTEXT </a:t>
            </a:r>
          </a:p>
        </p:txBody>
      </p:sp>
      <p:sp>
        <p:nvSpPr>
          <p:cNvPr name="Freeform 10" id="10"/>
          <p:cNvSpPr/>
          <p:nvPr/>
        </p:nvSpPr>
        <p:spPr>
          <a:xfrm flipH="false" flipV="false" rot="0">
            <a:off x="12574204" y="3862885"/>
            <a:ext cx="3484370" cy="3167609"/>
          </a:xfrm>
          <a:custGeom>
            <a:avLst/>
            <a:gdLst/>
            <a:ahLst/>
            <a:cxnLst/>
            <a:rect r="r" b="b" t="t" l="l"/>
            <a:pathLst>
              <a:path h="3167609" w="3484370">
                <a:moveTo>
                  <a:pt x="0" y="0"/>
                </a:moveTo>
                <a:lnTo>
                  <a:pt x="3484369" y="0"/>
                </a:lnTo>
                <a:lnTo>
                  <a:pt x="3484369" y="3167609"/>
                </a:lnTo>
                <a:lnTo>
                  <a:pt x="0" y="316760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4591186" y="6634124"/>
            <a:ext cx="3696814" cy="5809279"/>
          </a:xfrm>
          <a:custGeom>
            <a:avLst/>
            <a:gdLst/>
            <a:ahLst/>
            <a:cxnLst/>
            <a:rect r="r" b="b" t="t" l="l"/>
            <a:pathLst>
              <a:path h="5809279" w="3696814">
                <a:moveTo>
                  <a:pt x="0" y="0"/>
                </a:moveTo>
                <a:lnTo>
                  <a:pt x="3696814" y="0"/>
                </a:lnTo>
                <a:lnTo>
                  <a:pt x="3696814" y="5809278"/>
                </a:lnTo>
                <a:lnTo>
                  <a:pt x="0" y="58092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B1D4E0"/>
        </a:solidFill>
      </p:bgPr>
    </p:bg>
    <p:spTree>
      <p:nvGrpSpPr>
        <p:cNvPr id="1" name=""/>
        <p:cNvGrpSpPr/>
        <p:nvPr/>
      </p:nvGrpSpPr>
      <p:grpSpPr>
        <a:xfrm>
          <a:off x="0" y="0"/>
          <a:ext cx="0" cy="0"/>
          <a:chOff x="0" y="0"/>
          <a:chExt cx="0" cy="0"/>
        </a:xfrm>
      </p:grpSpPr>
      <p:sp>
        <p:nvSpPr>
          <p:cNvPr name="Freeform 2" id="2"/>
          <p:cNvSpPr/>
          <p:nvPr/>
        </p:nvSpPr>
        <p:spPr>
          <a:xfrm flipH="false" flipV="false" rot="0">
            <a:off x="0" y="8222925"/>
            <a:ext cx="18288000" cy="3083814"/>
          </a:xfrm>
          <a:custGeom>
            <a:avLst/>
            <a:gdLst/>
            <a:ahLst/>
            <a:cxnLst/>
            <a:rect r="r" b="b" t="t" l="l"/>
            <a:pathLst>
              <a:path h="3083814" w="18288000">
                <a:moveTo>
                  <a:pt x="0" y="0"/>
                </a:moveTo>
                <a:lnTo>
                  <a:pt x="18288000" y="0"/>
                </a:lnTo>
                <a:lnTo>
                  <a:pt x="18288000" y="3083814"/>
                </a:lnTo>
                <a:lnTo>
                  <a:pt x="0" y="3083814"/>
                </a:lnTo>
                <a:lnTo>
                  <a:pt x="0" y="0"/>
                </a:lnTo>
                <a:close/>
              </a:path>
            </a:pathLst>
          </a:custGeom>
          <a:blipFill>
            <a:blip r:embed="rId2"/>
            <a:stretch>
              <a:fillRect l="0" t="-6338" r="0" b="-6338"/>
            </a:stretch>
          </a:blipFill>
        </p:spPr>
      </p:sp>
      <p:sp>
        <p:nvSpPr>
          <p:cNvPr name="Freeform 3" id="3"/>
          <p:cNvSpPr/>
          <p:nvPr/>
        </p:nvSpPr>
        <p:spPr>
          <a:xfrm flipH="false" flipV="false" rot="0">
            <a:off x="14912846" y="6521235"/>
            <a:ext cx="4214413" cy="4114800"/>
          </a:xfrm>
          <a:custGeom>
            <a:avLst/>
            <a:gdLst/>
            <a:ahLst/>
            <a:cxnLst/>
            <a:rect r="r" b="b" t="t" l="l"/>
            <a:pathLst>
              <a:path h="4114800" w="4214413">
                <a:moveTo>
                  <a:pt x="0" y="0"/>
                </a:moveTo>
                <a:lnTo>
                  <a:pt x="4214414" y="0"/>
                </a:lnTo>
                <a:lnTo>
                  <a:pt x="42144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149607" y="244606"/>
            <a:ext cx="11763240" cy="3721461"/>
          </a:xfrm>
          <a:custGeom>
            <a:avLst/>
            <a:gdLst/>
            <a:ahLst/>
            <a:cxnLst/>
            <a:rect r="r" b="b" t="t" l="l"/>
            <a:pathLst>
              <a:path h="3721461" w="11763240">
                <a:moveTo>
                  <a:pt x="0" y="0"/>
                </a:moveTo>
                <a:lnTo>
                  <a:pt x="11763239" y="0"/>
                </a:lnTo>
                <a:lnTo>
                  <a:pt x="11763239" y="3721461"/>
                </a:lnTo>
                <a:lnTo>
                  <a:pt x="0" y="37214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671303" y="1401190"/>
            <a:ext cx="16587997" cy="8885810"/>
          </a:xfrm>
          <a:prstGeom prst="rect">
            <a:avLst/>
          </a:prstGeom>
        </p:spPr>
        <p:txBody>
          <a:bodyPr anchor="t" rtlCol="false" tIns="0" lIns="0" bIns="0" rIns="0">
            <a:spAutoFit/>
          </a:bodyPr>
          <a:lstStyle/>
          <a:p>
            <a:pPr algn="ctr">
              <a:lnSpc>
                <a:spcPts val="4518"/>
              </a:lnSpc>
            </a:pPr>
            <a:r>
              <a:rPr lang="en-US" sz="4107">
                <a:solidFill>
                  <a:srgbClr val="004AAD"/>
                </a:solidFill>
                <a:latin typeface="Nourd Heavy"/>
              </a:rPr>
              <a:t>TITLUL PROIECTULUI:</a:t>
            </a:r>
            <a:r>
              <a:rPr lang="en-US" sz="4107">
                <a:solidFill>
                  <a:srgbClr val="004AAD"/>
                </a:solidFill>
                <a:latin typeface="Nourd"/>
              </a:rPr>
              <a:t> </a:t>
            </a:r>
          </a:p>
          <a:p>
            <a:pPr algn="ctr">
              <a:lnSpc>
                <a:spcPts val="4069"/>
              </a:lnSpc>
            </a:pPr>
            <a:r>
              <a:rPr lang="en-US" sz="3699">
                <a:solidFill>
                  <a:srgbClr val="004AAD"/>
                </a:solidFill>
                <a:latin typeface="Nourd Semi-Bold"/>
              </a:rPr>
              <a:t>,,COMPETENȚE PENTRU A SPRIJINI ADULTII "</a:t>
            </a:r>
          </a:p>
          <a:p>
            <a:pPr algn="ctr">
              <a:lnSpc>
                <a:spcPts val="4069"/>
              </a:lnSpc>
            </a:pPr>
          </a:p>
          <a:p>
            <a:pPr algn="ctr">
              <a:lnSpc>
                <a:spcPts val="4069"/>
              </a:lnSpc>
            </a:pPr>
          </a:p>
          <a:p>
            <a:pPr algn="ctr">
              <a:lnSpc>
                <a:spcPts val="4069"/>
              </a:lnSpc>
            </a:pPr>
            <a:r>
              <a:rPr lang="en-US" sz="3699">
                <a:solidFill>
                  <a:srgbClr val="004AAD"/>
                </a:solidFill>
                <a:latin typeface="Nourd Semi-Bold"/>
              </a:rPr>
              <a:t> </a:t>
            </a:r>
          </a:p>
          <a:p>
            <a:pPr algn="ctr">
              <a:lnSpc>
                <a:spcPts val="4069"/>
              </a:lnSpc>
            </a:pPr>
          </a:p>
          <a:p>
            <a:pPr algn="l">
              <a:lnSpc>
                <a:spcPts val="4069"/>
              </a:lnSpc>
            </a:pPr>
            <a:r>
              <a:rPr lang="en-US" sz="3699">
                <a:solidFill>
                  <a:srgbClr val="004AAD"/>
                </a:solidFill>
                <a:latin typeface="Nourd Bold"/>
              </a:rPr>
              <a:t>NUMĂR DE REFERINȚĂ:</a:t>
            </a:r>
            <a:r>
              <a:rPr lang="en-US" sz="3699">
                <a:solidFill>
                  <a:srgbClr val="004AAD"/>
                </a:solidFill>
                <a:latin typeface="Nourd"/>
              </a:rPr>
              <a:t> 2023-1-RO01-KA122-ADU- 000149058 </a:t>
            </a:r>
          </a:p>
          <a:p>
            <a:pPr algn="l">
              <a:lnSpc>
                <a:spcPts val="4069"/>
              </a:lnSpc>
            </a:pPr>
          </a:p>
          <a:p>
            <a:pPr algn="l">
              <a:lnSpc>
                <a:spcPts val="4069"/>
              </a:lnSpc>
            </a:pPr>
            <a:r>
              <a:rPr lang="en-US" sz="3699">
                <a:solidFill>
                  <a:srgbClr val="004AAD"/>
                </a:solidFill>
                <a:latin typeface="Nourd Bold"/>
              </a:rPr>
              <a:t>BENEFICIAR: ASOCIAȚIA STEM4RO</a:t>
            </a:r>
          </a:p>
          <a:p>
            <a:pPr algn="l">
              <a:lnSpc>
                <a:spcPts val="4069"/>
              </a:lnSpc>
            </a:pPr>
          </a:p>
          <a:p>
            <a:pPr algn="l">
              <a:lnSpc>
                <a:spcPts val="4069"/>
              </a:lnSpc>
            </a:pPr>
            <a:r>
              <a:rPr lang="en-US" sz="3699">
                <a:solidFill>
                  <a:srgbClr val="004AAD"/>
                </a:solidFill>
                <a:latin typeface="Nourd Bold"/>
              </a:rPr>
              <a:t>PERIOADA DE DESFĂȘURARE: </a:t>
            </a:r>
            <a:r>
              <a:rPr lang="en-US" sz="3699">
                <a:solidFill>
                  <a:srgbClr val="004AAD"/>
                </a:solidFill>
                <a:latin typeface="Nourd"/>
              </a:rPr>
              <a:t>1 octombrie 2023 – 31 septembrie 2024</a:t>
            </a:r>
          </a:p>
          <a:p>
            <a:pPr algn="l">
              <a:lnSpc>
                <a:spcPts val="4069"/>
              </a:lnSpc>
            </a:pPr>
          </a:p>
          <a:p>
            <a:pPr algn="l">
              <a:lnSpc>
                <a:spcPts val="4069"/>
              </a:lnSpc>
            </a:pPr>
            <a:r>
              <a:rPr lang="en-US" sz="3699">
                <a:solidFill>
                  <a:srgbClr val="004AAD"/>
                </a:solidFill>
                <a:latin typeface="Nourd Heavy"/>
              </a:rPr>
              <a:t>NUMĂR MOBILITĂȚI: 5</a:t>
            </a:r>
          </a:p>
          <a:p>
            <a:pPr algn="l">
              <a:lnSpc>
                <a:spcPts val="4069"/>
              </a:lnSpc>
            </a:pPr>
          </a:p>
          <a:p>
            <a:pPr algn="l">
              <a:lnSpc>
                <a:spcPts val="4069"/>
              </a:lnSpc>
            </a:pPr>
            <a:r>
              <a:rPr lang="en-US" sz="3699">
                <a:solidFill>
                  <a:srgbClr val="004AAD"/>
                </a:solidFill>
                <a:latin typeface="Nourd Bold"/>
              </a:rPr>
              <a:t>BUGET APROBAT:  8755 </a:t>
            </a:r>
            <a:r>
              <a:rPr lang="en-US" sz="3699">
                <a:solidFill>
                  <a:srgbClr val="004AAD"/>
                </a:solidFill>
                <a:latin typeface="Nourd"/>
              </a:rPr>
              <a:t>euro</a:t>
            </a:r>
          </a:p>
          <a:p>
            <a:pPr algn="l" marL="0" indent="0" lvl="0">
              <a:lnSpc>
                <a:spcPts val="8505"/>
              </a:lnSpc>
              <a:spcBef>
                <a:spcPct val="0"/>
              </a:spcBef>
            </a:pPr>
          </a:p>
        </p:txBody>
      </p:sp>
      <p:sp>
        <p:nvSpPr>
          <p:cNvPr name="Freeform 6" id="6"/>
          <p:cNvSpPr/>
          <p:nvPr/>
        </p:nvSpPr>
        <p:spPr>
          <a:xfrm flipH="false" flipV="false" rot="-1203249">
            <a:off x="206630" y="650127"/>
            <a:ext cx="2661483" cy="1675749"/>
          </a:xfrm>
          <a:custGeom>
            <a:avLst/>
            <a:gdLst/>
            <a:ahLst/>
            <a:cxnLst/>
            <a:rect r="r" b="b" t="t" l="l"/>
            <a:pathLst>
              <a:path h="1675749" w="2661483">
                <a:moveTo>
                  <a:pt x="0" y="0"/>
                </a:moveTo>
                <a:lnTo>
                  <a:pt x="2661483" y="0"/>
                </a:lnTo>
                <a:lnTo>
                  <a:pt x="2661483" y="1675748"/>
                </a:lnTo>
                <a:lnTo>
                  <a:pt x="0" y="1675748"/>
                </a:lnTo>
                <a:lnTo>
                  <a:pt x="0" y="0"/>
                </a:lnTo>
                <a:close/>
              </a:path>
            </a:pathLst>
          </a:custGeom>
          <a:blipFill>
            <a:blip r:embed="rId7"/>
            <a:stretch>
              <a:fillRect l="0" t="0" r="0" b="0"/>
            </a:stretch>
          </a:blipFill>
        </p:spPr>
      </p:sp>
      <p:sp>
        <p:nvSpPr>
          <p:cNvPr name="Freeform 7" id="7"/>
          <p:cNvSpPr/>
          <p:nvPr/>
        </p:nvSpPr>
        <p:spPr>
          <a:xfrm flipH="false" flipV="false" rot="1633086">
            <a:off x="15026848" y="597564"/>
            <a:ext cx="3032638" cy="1733409"/>
          </a:xfrm>
          <a:custGeom>
            <a:avLst/>
            <a:gdLst/>
            <a:ahLst/>
            <a:cxnLst/>
            <a:rect r="r" b="b" t="t" l="l"/>
            <a:pathLst>
              <a:path h="1733409" w="3032638">
                <a:moveTo>
                  <a:pt x="0" y="0"/>
                </a:moveTo>
                <a:lnTo>
                  <a:pt x="3032639" y="0"/>
                </a:lnTo>
                <a:lnTo>
                  <a:pt x="3032639" y="1733409"/>
                </a:lnTo>
                <a:lnTo>
                  <a:pt x="0" y="1733409"/>
                </a:lnTo>
                <a:lnTo>
                  <a:pt x="0" y="0"/>
                </a:lnTo>
                <a:close/>
              </a:path>
            </a:pathLst>
          </a:custGeom>
          <a:blipFill>
            <a:blip r:embed="rId8"/>
            <a:stretch>
              <a:fillRect l="0" t="0" r="-7965"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B1D4E0"/>
        </a:solidFill>
      </p:bgPr>
    </p:bg>
    <p:spTree>
      <p:nvGrpSpPr>
        <p:cNvPr id="1" name=""/>
        <p:cNvGrpSpPr/>
        <p:nvPr/>
      </p:nvGrpSpPr>
      <p:grpSpPr>
        <a:xfrm>
          <a:off x="0" y="0"/>
          <a:ext cx="0" cy="0"/>
          <a:chOff x="0" y="0"/>
          <a:chExt cx="0" cy="0"/>
        </a:xfrm>
      </p:grpSpPr>
      <p:sp>
        <p:nvSpPr>
          <p:cNvPr name="Freeform 2" id="2"/>
          <p:cNvSpPr/>
          <p:nvPr/>
        </p:nvSpPr>
        <p:spPr>
          <a:xfrm flipH="false" flipV="false" rot="0">
            <a:off x="0" y="8222925"/>
            <a:ext cx="18288000" cy="3083814"/>
          </a:xfrm>
          <a:custGeom>
            <a:avLst/>
            <a:gdLst/>
            <a:ahLst/>
            <a:cxnLst/>
            <a:rect r="r" b="b" t="t" l="l"/>
            <a:pathLst>
              <a:path h="3083814" w="18288000">
                <a:moveTo>
                  <a:pt x="0" y="0"/>
                </a:moveTo>
                <a:lnTo>
                  <a:pt x="18288000" y="0"/>
                </a:lnTo>
                <a:lnTo>
                  <a:pt x="18288000" y="3083814"/>
                </a:lnTo>
                <a:lnTo>
                  <a:pt x="0" y="3083814"/>
                </a:lnTo>
                <a:lnTo>
                  <a:pt x="0" y="0"/>
                </a:lnTo>
                <a:close/>
              </a:path>
            </a:pathLst>
          </a:custGeom>
          <a:blipFill>
            <a:blip r:embed="rId2"/>
            <a:stretch>
              <a:fillRect l="0" t="-6338" r="0" b="-6338"/>
            </a:stretch>
          </a:blipFill>
        </p:spPr>
      </p:sp>
      <p:sp>
        <p:nvSpPr>
          <p:cNvPr name="Freeform 3" id="3"/>
          <p:cNvSpPr/>
          <p:nvPr/>
        </p:nvSpPr>
        <p:spPr>
          <a:xfrm flipH="false" flipV="false" rot="0">
            <a:off x="-6966036" y="6861903"/>
            <a:ext cx="9347648" cy="4792794"/>
          </a:xfrm>
          <a:custGeom>
            <a:avLst/>
            <a:gdLst/>
            <a:ahLst/>
            <a:cxnLst/>
            <a:rect r="r" b="b" t="t" l="l"/>
            <a:pathLst>
              <a:path h="4792794" w="9347648">
                <a:moveTo>
                  <a:pt x="0" y="0"/>
                </a:moveTo>
                <a:lnTo>
                  <a:pt x="9347649" y="0"/>
                </a:lnTo>
                <a:lnTo>
                  <a:pt x="9347649" y="4792794"/>
                </a:lnTo>
                <a:lnTo>
                  <a:pt x="0" y="47927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89652" y="1028700"/>
            <a:ext cx="6917598" cy="2188477"/>
          </a:xfrm>
          <a:custGeom>
            <a:avLst/>
            <a:gdLst/>
            <a:ahLst/>
            <a:cxnLst/>
            <a:rect r="r" b="b" t="t" l="l"/>
            <a:pathLst>
              <a:path h="2188477" w="6917598">
                <a:moveTo>
                  <a:pt x="0" y="0"/>
                </a:moveTo>
                <a:lnTo>
                  <a:pt x="6917598" y="0"/>
                </a:lnTo>
                <a:lnTo>
                  <a:pt x="6917598" y="2188477"/>
                </a:lnTo>
                <a:lnTo>
                  <a:pt x="0" y="21884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566383" y="3460452"/>
            <a:ext cx="15155233" cy="2986042"/>
            <a:chOff x="0" y="0"/>
            <a:chExt cx="19118192" cy="3766865"/>
          </a:xfrm>
        </p:grpSpPr>
        <p:sp>
          <p:nvSpPr>
            <p:cNvPr name="Freeform 6" id="6"/>
            <p:cNvSpPr/>
            <p:nvPr/>
          </p:nvSpPr>
          <p:spPr>
            <a:xfrm flipH="false" flipV="false" rot="0">
              <a:off x="12700" y="12700"/>
              <a:ext cx="19092791" cy="3741465"/>
            </a:xfrm>
            <a:custGeom>
              <a:avLst/>
              <a:gdLst/>
              <a:ahLst/>
              <a:cxnLst/>
              <a:rect r="r" b="b" t="t" l="l"/>
              <a:pathLst>
                <a:path h="3741465" w="19092791">
                  <a:moveTo>
                    <a:pt x="18135846" y="3741465"/>
                  </a:moveTo>
                  <a:lnTo>
                    <a:pt x="956945" y="3741465"/>
                  </a:lnTo>
                  <a:cubicBezTo>
                    <a:pt x="428371" y="3741465"/>
                    <a:pt x="0" y="3312967"/>
                    <a:pt x="0" y="1870732"/>
                  </a:cubicBezTo>
                  <a:cubicBezTo>
                    <a:pt x="0" y="428371"/>
                    <a:pt x="428371" y="0"/>
                    <a:pt x="956945" y="0"/>
                  </a:cubicBezTo>
                  <a:lnTo>
                    <a:pt x="18135846" y="0"/>
                  </a:lnTo>
                  <a:cubicBezTo>
                    <a:pt x="18664293" y="0"/>
                    <a:pt x="19092791" y="428371"/>
                    <a:pt x="19092791" y="1870732"/>
                  </a:cubicBezTo>
                  <a:cubicBezTo>
                    <a:pt x="19092791" y="3312967"/>
                    <a:pt x="18664293" y="3741465"/>
                    <a:pt x="18135846" y="3741465"/>
                  </a:cubicBezTo>
                  <a:close/>
                </a:path>
              </a:pathLst>
            </a:custGeom>
            <a:solidFill>
              <a:srgbClr val="2A1E50"/>
            </a:solidFill>
          </p:spPr>
        </p:sp>
        <p:sp>
          <p:nvSpPr>
            <p:cNvPr name="Freeform 7" id="7"/>
            <p:cNvSpPr/>
            <p:nvPr/>
          </p:nvSpPr>
          <p:spPr>
            <a:xfrm flipH="false" flipV="false" rot="0">
              <a:off x="0" y="0"/>
              <a:ext cx="19118191" cy="3766865"/>
            </a:xfrm>
            <a:custGeom>
              <a:avLst/>
              <a:gdLst/>
              <a:ahLst/>
              <a:cxnLst/>
              <a:rect r="r" b="b" t="t" l="l"/>
              <a:pathLst>
                <a:path h="3766865" w="19118191">
                  <a:moveTo>
                    <a:pt x="18148546" y="0"/>
                  </a:moveTo>
                  <a:lnTo>
                    <a:pt x="969645" y="0"/>
                  </a:lnTo>
                  <a:cubicBezTo>
                    <a:pt x="434975" y="0"/>
                    <a:pt x="0" y="434975"/>
                    <a:pt x="0" y="1883432"/>
                  </a:cubicBezTo>
                  <a:cubicBezTo>
                    <a:pt x="0" y="3331890"/>
                    <a:pt x="434975" y="3766865"/>
                    <a:pt x="969645" y="3766865"/>
                  </a:cubicBezTo>
                  <a:lnTo>
                    <a:pt x="18148546" y="3766865"/>
                  </a:lnTo>
                  <a:cubicBezTo>
                    <a:pt x="18683216" y="3766865"/>
                    <a:pt x="19118191" y="3331890"/>
                    <a:pt x="19118191" y="1883432"/>
                  </a:cubicBezTo>
                  <a:cubicBezTo>
                    <a:pt x="19118191" y="434975"/>
                    <a:pt x="18683216" y="0"/>
                    <a:pt x="18148546" y="0"/>
                  </a:cubicBezTo>
                  <a:close/>
                  <a:moveTo>
                    <a:pt x="18148546" y="3741465"/>
                  </a:moveTo>
                  <a:lnTo>
                    <a:pt x="969645" y="3741465"/>
                  </a:lnTo>
                  <a:cubicBezTo>
                    <a:pt x="448945" y="3741465"/>
                    <a:pt x="25400" y="3317920"/>
                    <a:pt x="25400" y="1883432"/>
                  </a:cubicBezTo>
                  <a:cubicBezTo>
                    <a:pt x="25400" y="448945"/>
                    <a:pt x="448945" y="25400"/>
                    <a:pt x="969645" y="25400"/>
                  </a:cubicBezTo>
                  <a:lnTo>
                    <a:pt x="18148546" y="25400"/>
                  </a:lnTo>
                  <a:cubicBezTo>
                    <a:pt x="18669246" y="25400"/>
                    <a:pt x="19092791" y="448945"/>
                    <a:pt x="19092791" y="1883432"/>
                  </a:cubicBezTo>
                  <a:cubicBezTo>
                    <a:pt x="19092791" y="3317920"/>
                    <a:pt x="18669246" y="3741465"/>
                    <a:pt x="18148546" y="3741465"/>
                  </a:cubicBezTo>
                  <a:close/>
                </a:path>
              </a:pathLst>
            </a:custGeom>
            <a:solidFill>
              <a:srgbClr val="230738"/>
            </a:solidFill>
          </p:spPr>
        </p:sp>
      </p:grpSp>
      <p:sp>
        <p:nvSpPr>
          <p:cNvPr name="Freeform 8" id="8"/>
          <p:cNvSpPr/>
          <p:nvPr/>
        </p:nvSpPr>
        <p:spPr>
          <a:xfrm flipH="false" flipV="false" rot="0">
            <a:off x="30942" y="4665128"/>
            <a:ext cx="2076621" cy="2936096"/>
          </a:xfrm>
          <a:custGeom>
            <a:avLst/>
            <a:gdLst/>
            <a:ahLst/>
            <a:cxnLst/>
            <a:rect r="r" b="b" t="t" l="l"/>
            <a:pathLst>
              <a:path h="2936096" w="2076621">
                <a:moveTo>
                  <a:pt x="0" y="0"/>
                </a:moveTo>
                <a:lnTo>
                  <a:pt x="2076621" y="0"/>
                </a:lnTo>
                <a:lnTo>
                  <a:pt x="2076621" y="2936096"/>
                </a:lnTo>
                <a:lnTo>
                  <a:pt x="0" y="29360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2888314" y="7278042"/>
            <a:ext cx="15399686" cy="3008958"/>
            <a:chOff x="0" y="0"/>
            <a:chExt cx="17562714" cy="3431594"/>
          </a:xfrm>
        </p:grpSpPr>
        <p:sp>
          <p:nvSpPr>
            <p:cNvPr name="Freeform 10" id="10"/>
            <p:cNvSpPr/>
            <p:nvPr/>
          </p:nvSpPr>
          <p:spPr>
            <a:xfrm flipH="false" flipV="false" rot="0">
              <a:off x="12700" y="12700"/>
              <a:ext cx="17537314" cy="3406194"/>
            </a:xfrm>
            <a:custGeom>
              <a:avLst/>
              <a:gdLst/>
              <a:ahLst/>
              <a:cxnLst/>
              <a:rect r="r" b="b" t="t" l="l"/>
              <a:pathLst>
                <a:path h="3406194" w="17537314">
                  <a:moveTo>
                    <a:pt x="16580368" y="3406194"/>
                  </a:moveTo>
                  <a:lnTo>
                    <a:pt x="956945" y="3406194"/>
                  </a:lnTo>
                  <a:cubicBezTo>
                    <a:pt x="428371" y="3406194"/>
                    <a:pt x="0" y="2977696"/>
                    <a:pt x="0" y="1703097"/>
                  </a:cubicBezTo>
                  <a:cubicBezTo>
                    <a:pt x="0" y="428371"/>
                    <a:pt x="428371" y="0"/>
                    <a:pt x="956945" y="0"/>
                  </a:cubicBezTo>
                  <a:lnTo>
                    <a:pt x="16580368" y="0"/>
                  </a:lnTo>
                  <a:cubicBezTo>
                    <a:pt x="17108815" y="0"/>
                    <a:pt x="17537314" y="428371"/>
                    <a:pt x="17537314" y="1703097"/>
                  </a:cubicBezTo>
                  <a:cubicBezTo>
                    <a:pt x="17537314" y="2977696"/>
                    <a:pt x="17108816" y="3406194"/>
                    <a:pt x="16580368" y="3406194"/>
                  </a:cubicBezTo>
                  <a:close/>
                </a:path>
              </a:pathLst>
            </a:custGeom>
            <a:solidFill>
              <a:srgbClr val="2A1E50"/>
            </a:solidFill>
          </p:spPr>
        </p:sp>
        <p:sp>
          <p:nvSpPr>
            <p:cNvPr name="Freeform 11" id="11"/>
            <p:cNvSpPr/>
            <p:nvPr/>
          </p:nvSpPr>
          <p:spPr>
            <a:xfrm flipH="false" flipV="false" rot="0">
              <a:off x="0" y="0"/>
              <a:ext cx="17562714" cy="3431594"/>
            </a:xfrm>
            <a:custGeom>
              <a:avLst/>
              <a:gdLst/>
              <a:ahLst/>
              <a:cxnLst/>
              <a:rect r="r" b="b" t="t" l="l"/>
              <a:pathLst>
                <a:path h="3431594" w="17562714">
                  <a:moveTo>
                    <a:pt x="16593068" y="0"/>
                  </a:moveTo>
                  <a:lnTo>
                    <a:pt x="969645" y="0"/>
                  </a:lnTo>
                  <a:cubicBezTo>
                    <a:pt x="434975" y="0"/>
                    <a:pt x="0" y="434975"/>
                    <a:pt x="0" y="1715797"/>
                  </a:cubicBezTo>
                  <a:cubicBezTo>
                    <a:pt x="0" y="2996619"/>
                    <a:pt x="434975" y="3431594"/>
                    <a:pt x="969645" y="3431594"/>
                  </a:cubicBezTo>
                  <a:lnTo>
                    <a:pt x="16593068" y="3431594"/>
                  </a:lnTo>
                  <a:cubicBezTo>
                    <a:pt x="17127739" y="3431594"/>
                    <a:pt x="17562714" y="2996619"/>
                    <a:pt x="17562714" y="1715797"/>
                  </a:cubicBezTo>
                  <a:cubicBezTo>
                    <a:pt x="17562714" y="434975"/>
                    <a:pt x="17127739" y="0"/>
                    <a:pt x="16593068" y="0"/>
                  </a:cubicBezTo>
                  <a:close/>
                  <a:moveTo>
                    <a:pt x="16593068" y="3406194"/>
                  </a:moveTo>
                  <a:lnTo>
                    <a:pt x="969645" y="3406194"/>
                  </a:lnTo>
                  <a:cubicBezTo>
                    <a:pt x="448945" y="3406194"/>
                    <a:pt x="25400" y="2982649"/>
                    <a:pt x="25400" y="1715797"/>
                  </a:cubicBezTo>
                  <a:cubicBezTo>
                    <a:pt x="25400" y="448945"/>
                    <a:pt x="448945" y="25400"/>
                    <a:pt x="969645" y="25400"/>
                  </a:cubicBezTo>
                  <a:lnTo>
                    <a:pt x="16593068" y="25400"/>
                  </a:lnTo>
                  <a:cubicBezTo>
                    <a:pt x="17113768" y="25400"/>
                    <a:pt x="17537314" y="448945"/>
                    <a:pt x="17537314" y="1715797"/>
                  </a:cubicBezTo>
                  <a:cubicBezTo>
                    <a:pt x="17537314" y="2982649"/>
                    <a:pt x="17113768" y="3406194"/>
                    <a:pt x="16593068" y="3406194"/>
                  </a:cubicBezTo>
                  <a:close/>
                </a:path>
              </a:pathLst>
            </a:custGeom>
            <a:solidFill>
              <a:srgbClr val="230738"/>
            </a:solidFill>
          </p:spPr>
        </p:sp>
      </p:grpSp>
      <p:sp>
        <p:nvSpPr>
          <p:cNvPr name="Freeform 12" id="12"/>
          <p:cNvSpPr/>
          <p:nvPr/>
        </p:nvSpPr>
        <p:spPr>
          <a:xfrm flipH="true" flipV="false" rot="0">
            <a:off x="14920974" y="-388228"/>
            <a:ext cx="3577590" cy="2328686"/>
          </a:xfrm>
          <a:custGeom>
            <a:avLst/>
            <a:gdLst/>
            <a:ahLst/>
            <a:cxnLst/>
            <a:rect r="r" b="b" t="t" l="l"/>
            <a:pathLst>
              <a:path h="2328686" w="3577590">
                <a:moveTo>
                  <a:pt x="3577590" y="0"/>
                </a:moveTo>
                <a:lnTo>
                  <a:pt x="0" y="0"/>
                </a:lnTo>
                <a:lnTo>
                  <a:pt x="0" y="2328686"/>
                </a:lnTo>
                <a:lnTo>
                  <a:pt x="3577590" y="2328686"/>
                </a:lnTo>
                <a:lnTo>
                  <a:pt x="357759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3" id="13"/>
          <p:cNvGrpSpPr/>
          <p:nvPr/>
        </p:nvGrpSpPr>
        <p:grpSpPr>
          <a:xfrm rot="0">
            <a:off x="2107563" y="4429860"/>
            <a:ext cx="1070653" cy="107065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FFFF"/>
              </a:solidFill>
              <a:prstDash val="solid"/>
              <a:miter/>
            </a:ln>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3445602" y="8148576"/>
            <a:ext cx="1109724" cy="1109724"/>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FFFF"/>
              </a:solidFill>
              <a:prstDash val="solid"/>
              <a:miter/>
            </a:ln>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2344658" y="1549446"/>
            <a:ext cx="6330228" cy="1667730"/>
          </a:xfrm>
          <a:prstGeom prst="rect">
            <a:avLst/>
          </a:prstGeom>
        </p:spPr>
        <p:txBody>
          <a:bodyPr anchor="t" rtlCol="false" tIns="0" lIns="0" bIns="0" rIns="0">
            <a:spAutoFit/>
          </a:bodyPr>
          <a:lstStyle/>
          <a:p>
            <a:pPr algn="l" marL="0" indent="0" lvl="0">
              <a:lnSpc>
                <a:spcPts val="12408"/>
              </a:lnSpc>
            </a:pPr>
            <a:r>
              <a:rPr lang="en-US" sz="12408" spc="372">
                <a:solidFill>
                  <a:srgbClr val="C94741"/>
                </a:solidFill>
                <a:latin typeface="Moonlight"/>
              </a:rPr>
              <a:t>Obiective:</a:t>
            </a:r>
          </a:p>
        </p:txBody>
      </p:sp>
      <p:sp>
        <p:nvSpPr>
          <p:cNvPr name="TextBox 20" id="20"/>
          <p:cNvSpPr txBox="true"/>
          <p:nvPr/>
        </p:nvSpPr>
        <p:spPr>
          <a:xfrm rot="0">
            <a:off x="2257959" y="4731803"/>
            <a:ext cx="671754" cy="510015"/>
          </a:xfrm>
          <a:prstGeom prst="rect">
            <a:avLst/>
          </a:prstGeom>
        </p:spPr>
        <p:txBody>
          <a:bodyPr anchor="t" rtlCol="false" tIns="0" lIns="0" bIns="0" rIns="0">
            <a:spAutoFit/>
          </a:bodyPr>
          <a:lstStyle/>
          <a:p>
            <a:pPr algn="ctr" marL="0" indent="0" lvl="0">
              <a:lnSpc>
                <a:spcPts val="3419"/>
              </a:lnSpc>
            </a:pPr>
            <a:r>
              <a:rPr lang="en-US" sz="3799" spc="-37">
                <a:solidFill>
                  <a:srgbClr val="FFFFFF"/>
                </a:solidFill>
                <a:latin typeface="Poppins Bold"/>
              </a:rPr>
              <a:t>1</a:t>
            </a:r>
          </a:p>
        </p:txBody>
      </p:sp>
      <p:sp>
        <p:nvSpPr>
          <p:cNvPr name="TextBox 21" id="21"/>
          <p:cNvSpPr txBox="true"/>
          <p:nvPr/>
        </p:nvSpPr>
        <p:spPr>
          <a:xfrm rot="0">
            <a:off x="3178216" y="3718264"/>
            <a:ext cx="13094657" cy="2337066"/>
          </a:xfrm>
          <a:prstGeom prst="rect">
            <a:avLst/>
          </a:prstGeom>
        </p:spPr>
        <p:txBody>
          <a:bodyPr anchor="t" rtlCol="false" tIns="0" lIns="0" bIns="0" rIns="0">
            <a:spAutoFit/>
          </a:bodyPr>
          <a:lstStyle/>
          <a:p>
            <a:pPr algn="l">
              <a:lnSpc>
                <a:spcPts val="6110"/>
              </a:lnSpc>
            </a:pPr>
            <a:r>
              <a:rPr lang="en-US" sz="4364" spc="-43">
                <a:solidFill>
                  <a:srgbClr val="FFFFFF"/>
                </a:solidFill>
                <a:latin typeface="Poppins"/>
              </a:rPr>
              <a:t>Insusirea de cunostinte, competente, tehnici si strategii privind educatia incluziva de catre 3 adulti, membri ai Asociatiei STEM4RO.</a:t>
            </a:r>
          </a:p>
        </p:txBody>
      </p:sp>
      <p:sp>
        <p:nvSpPr>
          <p:cNvPr name="TextBox 22" id="22"/>
          <p:cNvSpPr txBox="true"/>
          <p:nvPr/>
        </p:nvSpPr>
        <p:spPr>
          <a:xfrm rot="0">
            <a:off x="3586008" y="8512442"/>
            <a:ext cx="828912" cy="625883"/>
          </a:xfrm>
          <a:prstGeom prst="rect">
            <a:avLst/>
          </a:prstGeom>
        </p:spPr>
        <p:txBody>
          <a:bodyPr anchor="t" rtlCol="false" tIns="0" lIns="0" bIns="0" rIns="0">
            <a:spAutoFit/>
          </a:bodyPr>
          <a:lstStyle/>
          <a:p>
            <a:pPr algn="ctr" marL="0" indent="0" lvl="0">
              <a:lnSpc>
                <a:spcPts val="4219"/>
              </a:lnSpc>
            </a:pPr>
            <a:r>
              <a:rPr lang="en-US" sz="4688" spc="-46">
                <a:solidFill>
                  <a:srgbClr val="FFFFFF"/>
                </a:solidFill>
                <a:latin typeface="Poppins Bold"/>
              </a:rPr>
              <a:t>2</a:t>
            </a:r>
          </a:p>
        </p:txBody>
      </p:sp>
      <p:sp>
        <p:nvSpPr>
          <p:cNvPr name="TextBox 23" id="23"/>
          <p:cNvSpPr txBox="true"/>
          <p:nvPr/>
        </p:nvSpPr>
        <p:spPr>
          <a:xfrm rot="0">
            <a:off x="4720098" y="7661811"/>
            <a:ext cx="13567902" cy="2127120"/>
          </a:xfrm>
          <a:prstGeom prst="rect">
            <a:avLst/>
          </a:prstGeom>
        </p:spPr>
        <p:txBody>
          <a:bodyPr anchor="t" rtlCol="false" tIns="0" lIns="0" bIns="0" rIns="0">
            <a:spAutoFit/>
          </a:bodyPr>
          <a:lstStyle/>
          <a:p>
            <a:pPr algn="l">
              <a:lnSpc>
                <a:spcPts val="5607"/>
              </a:lnSpc>
            </a:pPr>
            <a:r>
              <a:rPr lang="en-US" sz="4005" spc="-40">
                <a:solidFill>
                  <a:srgbClr val="FFFFFF"/>
                </a:solidFill>
                <a:latin typeface="Poppins"/>
              </a:rPr>
              <a:t>Imbunatatirea cunostintelor si competentelor necesare in educatia adultilor pentru personalul din asociatie, prin activitati de job-shadowing.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1D4E0"/>
        </a:solidFill>
      </p:bgPr>
    </p:bg>
    <p:spTree>
      <p:nvGrpSpPr>
        <p:cNvPr id="1" name=""/>
        <p:cNvGrpSpPr/>
        <p:nvPr/>
      </p:nvGrpSpPr>
      <p:grpSpPr>
        <a:xfrm>
          <a:off x="0" y="0"/>
          <a:ext cx="0" cy="0"/>
          <a:chOff x="0" y="0"/>
          <a:chExt cx="0" cy="0"/>
        </a:xfrm>
      </p:grpSpPr>
      <p:sp>
        <p:nvSpPr>
          <p:cNvPr name="Freeform 2" id="2"/>
          <p:cNvSpPr/>
          <p:nvPr/>
        </p:nvSpPr>
        <p:spPr>
          <a:xfrm flipH="false" flipV="false" rot="0">
            <a:off x="0" y="8222925"/>
            <a:ext cx="18288000" cy="3083814"/>
          </a:xfrm>
          <a:custGeom>
            <a:avLst/>
            <a:gdLst/>
            <a:ahLst/>
            <a:cxnLst/>
            <a:rect r="r" b="b" t="t" l="l"/>
            <a:pathLst>
              <a:path h="3083814" w="18288000">
                <a:moveTo>
                  <a:pt x="0" y="0"/>
                </a:moveTo>
                <a:lnTo>
                  <a:pt x="18288000" y="0"/>
                </a:lnTo>
                <a:lnTo>
                  <a:pt x="18288000" y="3083814"/>
                </a:lnTo>
                <a:lnTo>
                  <a:pt x="0" y="3083814"/>
                </a:lnTo>
                <a:lnTo>
                  <a:pt x="0" y="0"/>
                </a:lnTo>
                <a:close/>
              </a:path>
            </a:pathLst>
          </a:custGeom>
          <a:blipFill>
            <a:blip r:embed="rId2"/>
            <a:stretch>
              <a:fillRect l="0" t="-6338" r="0" b="-6338"/>
            </a:stretch>
          </a:blipFill>
        </p:spPr>
      </p:sp>
      <p:sp>
        <p:nvSpPr>
          <p:cNvPr name="Freeform 3" id="3"/>
          <p:cNvSpPr/>
          <p:nvPr/>
        </p:nvSpPr>
        <p:spPr>
          <a:xfrm flipH="false" flipV="false" rot="0">
            <a:off x="154877" y="-199967"/>
            <a:ext cx="4386204" cy="3399308"/>
          </a:xfrm>
          <a:custGeom>
            <a:avLst/>
            <a:gdLst/>
            <a:ahLst/>
            <a:cxnLst/>
            <a:rect r="r" b="b" t="t" l="l"/>
            <a:pathLst>
              <a:path h="3399308" w="4386204">
                <a:moveTo>
                  <a:pt x="0" y="0"/>
                </a:moveTo>
                <a:lnTo>
                  <a:pt x="4386204" y="0"/>
                </a:lnTo>
                <a:lnTo>
                  <a:pt x="4386204" y="3399308"/>
                </a:lnTo>
                <a:lnTo>
                  <a:pt x="0" y="33993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748946" y="5501709"/>
            <a:ext cx="10510354" cy="4114800"/>
            <a:chOff x="0" y="0"/>
            <a:chExt cx="2768159" cy="1083733"/>
          </a:xfrm>
        </p:grpSpPr>
        <p:sp>
          <p:nvSpPr>
            <p:cNvPr name="Freeform 5" id="5"/>
            <p:cNvSpPr/>
            <p:nvPr/>
          </p:nvSpPr>
          <p:spPr>
            <a:xfrm flipH="false" flipV="false" rot="0">
              <a:off x="0" y="0"/>
              <a:ext cx="2768159" cy="1083733"/>
            </a:xfrm>
            <a:custGeom>
              <a:avLst/>
              <a:gdLst/>
              <a:ahLst/>
              <a:cxnLst/>
              <a:rect r="r" b="b" t="t" l="l"/>
              <a:pathLst>
                <a:path h="1083733" w="2768159">
                  <a:moveTo>
                    <a:pt x="37567" y="0"/>
                  </a:moveTo>
                  <a:lnTo>
                    <a:pt x="2730593" y="0"/>
                  </a:lnTo>
                  <a:cubicBezTo>
                    <a:pt x="2751340" y="0"/>
                    <a:pt x="2768159" y="16819"/>
                    <a:pt x="2768159" y="37567"/>
                  </a:cubicBezTo>
                  <a:lnTo>
                    <a:pt x="2768159" y="1046167"/>
                  </a:lnTo>
                  <a:cubicBezTo>
                    <a:pt x="2768159" y="1066914"/>
                    <a:pt x="2751340" y="1083733"/>
                    <a:pt x="2730593" y="1083733"/>
                  </a:cubicBezTo>
                  <a:lnTo>
                    <a:pt x="37567" y="1083733"/>
                  </a:lnTo>
                  <a:cubicBezTo>
                    <a:pt x="16819" y="1083733"/>
                    <a:pt x="0" y="1066914"/>
                    <a:pt x="0" y="1046167"/>
                  </a:cubicBezTo>
                  <a:lnTo>
                    <a:pt x="0" y="37567"/>
                  </a:lnTo>
                  <a:cubicBezTo>
                    <a:pt x="0" y="16819"/>
                    <a:pt x="16819" y="0"/>
                    <a:pt x="37567" y="0"/>
                  </a:cubicBezTo>
                  <a:close/>
                </a:path>
              </a:pathLst>
            </a:custGeom>
            <a:solidFill>
              <a:srgbClr val="2A1E50"/>
            </a:solidFill>
          </p:spPr>
        </p:sp>
        <p:sp>
          <p:nvSpPr>
            <p:cNvPr name="TextBox 6" id="6"/>
            <p:cNvSpPr txBox="true"/>
            <p:nvPr/>
          </p:nvSpPr>
          <p:spPr>
            <a:xfrm>
              <a:off x="0" y="-38100"/>
              <a:ext cx="2768159" cy="1121833"/>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6748946" y="239960"/>
            <a:ext cx="11539054" cy="4623574"/>
            <a:chOff x="0" y="0"/>
            <a:chExt cx="3039092" cy="1217731"/>
          </a:xfrm>
        </p:grpSpPr>
        <p:sp>
          <p:nvSpPr>
            <p:cNvPr name="Freeform 8" id="8"/>
            <p:cNvSpPr/>
            <p:nvPr/>
          </p:nvSpPr>
          <p:spPr>
            <a:xfrm flipH="false" flipV="false" rot="0">
              <a:off x="0" y="0"/>
              <a:ext cx="3039092" cy="1217731"/>
            </a:xfrm>
            <a:custGeom>
              <a:avLst/>
              <a:gdLst/>
              <a:ahLst/>
              <a:cxnLst/>
              <a:rect r="r" b="b" t="t" l="l"/>
              <a:pathLst>
                <a:path h="1217731" w="3039092">
                  <a:moveTo>
                    <a:pt x="34218" y="0"/>
                  </a:moveTo>
                  <a:lnTo>
                    <a:pt x="3004875" y="0"/>
                  </a:lnTo>
                  <a:cubicBezTo>
                    <a:pt x="3023773" y="0"/>
                    <a:pt x="3039092" y="15320"/>
                    <a:pt x="3039092" y="34218"/>
                  </a:cubicBezTo>
                  <a:lnTo>
                    <a:pt x="3039092" y="1183514"/>
                  </a:lnTo>
                  <a:cubicBezTo>
                    <a:pt x="3039092" y="1202412"/>
                    <a:pt x="3023773" y="1217731"/>
                    <a:pt x="3004875" y="1217731"/>
                  </a:cubicBezTo>
                  <a:lnTo>
                    <a:pt x="34218" y="1217731"/>
                  </a:lnTo>
                  <a:cubicBezTo>
                    <a:pt x="15320" y="1217731"/>
                    <a:pt x="0" y="1202412"/>
                    <a:pt x="0" y="1183514"/>
                  </a:cubicBezTo>
                  <a:lnTo>
                    <a:pt x="0" y="34218"/>
                  </a:lnTo>
                  <a:cubicBezTo>
                    <a:pt x="0" y="15320"/>
                    <a:pt x="15320" y="0"/>
                    <a:pt x="34218" y="0"/>
                  </a:cubicBezTo>
                  <a:close/>
                </a:path>
              </a:pathLst>
            </a:custGeom>
            <a:solidFill>
              <a:srgbClr val="2A1E50"/>
            </a:solidFill>
          </p:spPr>
        </p:sp>
        <p:sp>
          <p:nvSpPr>
            <p:cNvPr name="TextBox 9" id="9"/>
            <p:cNvSpPr txBox="true"/>
            <p:nvPr/>
          </p:nvSpPr>
          <p:spPr>
            <a:xfrm>
              <a:off x="0" y="-38100"/>
              <a:ext cx="3039092" cy="1255831"/>
            </a:xfrm>
            <a:prstGeom prst="rect">
              <a:avLst/>
            </a:prstGeom>
          </p:spPr>
          <p:txBody>
            <a:bodyPr anchor="ctr" rtlCol="false" tIns="50800" lIns="50800" bIns="50800" rIns="50800"/>
            <a:lstStyle/>
            <a:p>
              <a:pPr algn="ctr">
                <a:lnSpc>
                  <a:spcPts val="3359"/>
                </a:lnSpc>
                <a:spcBef>
                  <a:spcPct val="0"/>
                </a:spcBef>
              </a:pPr>
            </a:p>
          </p:txBody>
        </p:sp>
      </p:grpSp>
      <p:grpSp>
        <p:nvGrpSpPr>
          <p:cNvPr name="Group 10" id="10"/>
          <p:cNvGrpSpPr/>
          <p:nvPr/>
        </p:nvGrpSpPr>
        <p:grpSpPr>
          <a:xfrm rot="-131513">
            <a:off x="3629038" y="2940781"/>
            <a:ext cx="3045718" cy="2145259"/>
            <a:chOff x="0" y="0"/>
            <a:chExt cx="5702642" cy="4016670"/>
          </a:xfrm>
        </p:grpSpPr>
        <p:sp>
          <p:nvSpPr>
            <p:cNvPr name="Freeform 11" id="11"/>
            <p:cNvSpPr/>
            <p:nvPr/>
          </p:nvSpPr>
          <p:spPr>
            <a:xfrm flipH="false" flipV="false" rot="0">
              <a:off x="31750" y="31750"/>
              <a:ext cx="5639141" cy="3953170"/>
            </a:xfrm>
            <a:custGeom>
              <a:avLst/>
              <a:gdLst/>
              <a:ahLst/>
              <a:cxnLst/>
              <a:rect r="r" b="b" t="t" l="l"/>
              <a:pathLst>
                <a:path h="3953170" w="5639141">
                  <a:moveTo>
                    <a:pt x="5546432" y="3953170"/>
                  </a:moveTo>
                  <a:lnTo>
                    <a:pt x="92710" y="3953170"/>
                  </a:lnTo>
                  <a:cubicBezTo>
                    <a:pt x="41910" y="3953170"/>
                    <a:pt x="0" y="3911260"/>
                    <a:pt x="0" y="3860460"/>
                  </a:cubicBezTo>
                  <a:lnTo>
                    <a:pt x="0" y="92710"/>
                  </a:lnTo>
                  <a:cubicBezTo>
                    <a:pt x="0" y="41910"/>
                    <a:pt x="41910" y="0"/>
                    <a:pt x="92710" y="0"/>
                  </a:cubicBezTo>
                  <a:lnTo>
                    <a:pt x="5545162" y="0"/>
                  </a:lnTo>
                  <a:cubicBezTo>
                    <a:pt x="5595962" y="0"/>
                    <a:pt x="5637872" y="41910"/>
                    <a:pt x="5637872" y="92710"/>
                  </a:cubicBezTo>
                  <a:lnTo>
                    <a:pt x="5637872" y="3859190"/>
                  </a:lnTo>
                  <a:cubicBezTo>
                    <a:pt x="5639141" y="3911260"/>
                    <a:pt x="5597232" y="3953170"/>
                    <a:pt x="5546432" y="3953170"/>
                  </a:cubicBezTo>
                  <a:close/>
                </a:path>
              </a:pathLst>
            </a:custGeom>
            <a:solidFill>
              <a:srgbClr val="FFFFFF"/>
            </a:solidFill>
          </p:spPr>
        </p:sp>
        <p:sp>
          <p:nvSpPr>
            <p:cNvPr name="Freeform 12" id="12"/>
            <p:cNvSpPr/>
            <p:nvPr/>
          </p:nvSpPr>
          <p:spPr>
            <a:xfrm flipH="false" flipV="false" rot="0">
              <a:off x="0" y="0"/>
              <a:ext cx="5702642" cy="4016670"/>
            </a:xfrm>
            <a:custGeom>
              <a:avLst/>
              <a:gdLst/>
              <a:ahLst/>
              <a:cxnLst/>
              <a:rect r="r" b="b" t="t" l="l"/>
              <a:pathLst>
                <a:path h="4016670" w="5702642">
                  <a:moveTo>
                    <a:pt x="5578182" y="59690"/>
                  </a:moveTo>
                  <a:cubicBezTo>
                    <a:pt x="5613741" y="59690"/>
                    <a:pt x="5642952" y="88900"/>
                    <a:pt x="5642952" y="124460"/>
                  </a:cubicBezTo>
                  <a:lnTo>
                    <a:pt x="5642952" y="3892210"/>
                  </a:lnTo>
                  <a:cubicBezTo>
                    <a:pt x="5642952" y="3927770"/>
                    <a:pt x="5613741" y="3956980"/>
                    <a:pt x="5578182" y="3956980"/>
                  </a:cubicBezTo>
                  <a:lnTo>
                    <a:pt x="124460" y="3956980"/>
                  </a:lnTo>
                  <a:cubicBezTo>
                    <a:pt x="88900" y="3956980"/>
                    <a:pt x="59690" y="3927770"/>
                    <a:pt x="59690" y="3892210"/>
                  </a:cubicBezTo>
                  <a:lnTo>
                    <a:pt x="59690" y="124460"/>
                  </a:lnTo>
                  <a:cubicBezTo>
                    <a:pt x="59690" y="88900"/>
                    <a:pt x="88900" y="59690"/>
                    <a:pt x="124460" y="59690"/>
                  </a:cubicBezTo>
                  <a:lnTo>
                    <a:pt x="5578182" y="59690"/>
                  </a:lnTo>
                  <a:moveTo>
                    <a:pt x="5578182" y="0"/>
                  </a:moveTo>
                  <a:lnTo>
                    <a:pt x="124460" y="0"/>
                  </a:lnTo>
                  <a:cubicBezTo>
                    <a:pt x="55880" y="0"/>
                    <a:pt x="0" y="55880"/>
                    <a:pt x="0" y="124460"/>
                  </a:cubicBezTo>
                  <a:lnTo>
                    <a:pt x="0" y="3892210"/>
                  </a:lnTo>
                  <a:cubicBezTo>
                    <a:pt x="0" y="3960790"/>
                    <a:pt x="55880" y="4016670"/>
                    <a:pt x="124460" y="4016670"/>
                  </a:cubicBezTo>
                  <a:lnTo>
                    <a:pt x="5578182" y="4016670"/>
                  </a:lnTo>
                  <a:cubicBezTo>
                    <a:pt x="5646762" y="4016670"/>
                    <a:pt x="5702642" y="3960790"/>
                    <a:pt x="5702642" y="3892210"/>
                  </a:cubicBezTo>
                  <a:lnTo>
                    <a:pt x="5702642" y="124460"/>
                  </a:lnTo>
                  <a:cubicBezTo>
                    <a:pt x="5702642" y="55880"/>
                    <a:pt x="5646762" y="0"/>
                    <a:pt x="5578182" y="0"/>
                  </a:cubicBezTo>
                  <a:close/>
                </a:path>
              </a:pathLst>
            </a:custGeom>
            <a:solidFill>
              <a:srgbClr val="000000"/>
            </a:solidFill>
          </p:spPr>
        </p:sp>
      </p:grpSp>
      <p:grpSp>
        <p:nvGrpSpPr>
          <p:cNvPr name="Group 13" id="13"/>
          <p:cNvGrpSpPr/>
          <p:nvPr/>
        </p:nvGrpSpPr>
        <p:grpSpPr>
          <a:xfrm rot="263696">
            <a:off x="4156555" y="5808648"/>
            <a:ext cx="2504453" cy="2391198"/>
            <a:chOff x="0" y="0"/>
            <a:chExt cx="3996445" cy="3815721"/>
          </a:xfrm>
        </p:grpSpPr>
        <p:sp>
          <p:nvSpPr>
            <p:cNvPr name="Freeform 14" id="14"/>
            <p:cNvSpPr/>
            <p:nvPr/>
          </p:nvSpPr>
          <p:spPr>
            <a:xfrm flipH="false" flipV="false" rot="0">
              <a:off x="31750" y="31750"/>
              <a:ext cx="3932945" cy="3752221"/>
            </a:xfrm>
            <a:custGeom>
              <a:avLst/>
              <a:gdLst/>
              <a:ahLst/>
              <a:cxnLst/>
              <a:rect r="r" b="b" t="t" l="l"/>
              <a:pathLst>
                <a:path h="3752221" w="3932945">
                  <a:moveTo>
                    <a:pt x="3840235" y="3752221"/>
                  </a:moveTo>
                  <a:lnTo>
                    <a:pt x="92710" y="3752221"/>
                  </a:lnTo>
                  <a:cubicBezTo>
                    <a:pt x="41910" y="3752221"/>
                    <a:pt x="0" y="3710311"/>
                    <a:pt x="0" y="3659511"/>
                  </a:cubicBezTo>
                  <a:lnTo>
                    <a:pt x="0" y="92710"/>
                  </a:lnTo>
                  <a:cubicBezTo>
                    <a:pt x="0" y="41910"/>
                    <a:pt x="41910" y="0"/>
                    <a:pt x="92710" y="0"/>
                  </a:cubicBezTo>
                  <a:lnTo>
                    <a:pt x="3838965" y="0"/>
                  </a:lnTo>
                  <a:cubicBezTo>
                    <a:pt x="3889765" y="0"/>
                    <a:pt x="3931675" y="41910"/>
                    <a:pt x="3931675" y="92710"/>
                  </a:cubicBezTo>
                  <a:lnTo>
                    <a:pt x="3931675" y="3658241"/>
                  </a:lnTo>
                  <a:cubicBezTo>
                    <a:pt x="3932945" y="3710311"/>
                    <a:pt x="3891035" y="3752221"/>
                    <a:pt x="3840235" y="3752221"/>
                  </a:cubicBezTo>
                  <a:close/>
                </a:path>
              </a:pathLst>
            </a:custGeom>
            <a:solidFill>
              <a:srgbClr val="FFFFFF"/>
            </a:solidFill>
          </p:spPr>
        </p:sp>
        <p:sp>
          <p:nvSpPr>
            <p:cNvPr name="Freeform 15" id="15"/>
            <p:cNvSpPr/>
            <p:nvPr/>
          </p:nvSpPr>
          <p:spPr>
            <a:xfrm flipH="false" flipV="false" rot="0">
              <a:off x="0" y="0"/>
              <a:ext cx="3996445" cy="3815721"/>
            </a:xfrm>
            <a:custGeom>
              <a:avLst/>
              <a:gdLst/>
              <a:ahLst/>
              <a:cxnLst/>
              <a:rect r="r" b="b" t="t" l="l"/>
              <a:pathLst>
                <a:path h="3815721" w="3996445">
                  <a:moveTo>
                    <a:pt x="3871985" y="59690"/>
                  </a:moveTo>
                  <a:cubicBezTo>
                    <a:pt x="3907545" y="59690"/>
                    <a:pt x="3936755" y="88900"/>
                    <a:pt x="3936755" y="124460"/>
                  </a:cubicBezTo>
                  <a:lnTo>
                    <a:pt x="3936755" y="3691261"/>
                  </a:lnTo>
                  <a:cubicBezTo>
                    <a:pt x="3936755" y="3726821"/>
                    <a:pt x="3907545" y="3756031"/>
                    <a:pt x="3871985" y="3756031"/>
                  </a:cubicBezTo>
                  <a:lnTo>
                    <a:pt x="124460" y="3756031"/>
                  </a:lnTo>
                  <a:cubicBezTo>
                    <a:pt x="88900" y="3756031"/>
                    <a:pt x="59690" y="3726821"/>
                    <a:pt x="59690" y="3691261"/>
                  </a:cubicBezTo>
                  <a:lnTo>
                    <a:pt x="59690" y="124460"/>
                  </a:lnTo>
                  <a:cubicBezTo>
                    <a:pt x="59690" y="88900"/>
                    <a:pt x="88900" y="59690"/>
                    <a:pt x="124460" y="59690"/>
                  </a:cubicBezTo>
                  <a:lnTo>
                    <a:pt x="3871985" y="59690"/>
                  </a:lnTo>
                  <a:moveTo>
                    <a:pt x="3871985" y="0"/>
                  </a:moveTo>
                  <a:lnTo>
                    <a:pt x="124460" y="0"/>
                  </a:lnTo>
                  <a:cubicBezTo>
                    <a:pt x="55880" y="0"/>
                    <a:pt x="0" y="55880"/>
                    <a:pt x="0" y="124460"/>
                  </a:cubicBezTo>
                  <a:lnTo>
                    <a:pt x="0" y="3691261"/>
                  </a:lnTo>
                  <a:cubicBezTo>
                    <a:pt x="0" y="3759841"/>
                    <a:pt x="55880" y="3815721"/>
                    <a:pt x="124460" y="3815721"/>
                  </a:cubicBezTo>
                  <a:lnTo>
                    <a:pt x="3871985" y="3815721"/>
                  </a:lnTo>
                  <a:cubicBezTo>
                    <a:pt x="3940565" y="3815721"/>
                    <a:pt x="3996445" y="3759841"/>
                    <a:pt x="3996445" y="3691261"/>
                  </a:cubicBezTo>
                  <a:lnTo>
                    <a:pt x="3996445" y="124460"/>
                  </a:lnTo>
                  <a:cubicBezTo>
                    <a:pt x="3996445" y="55880"/>
                    <a:pt x="3940565" y="0"/>
                    <a:pt x="3871985" y="0"/>
                  </a:cubicBezTo>
                  <a:close/>
                </a:path>
              </a:pathLst>
            </a:custGeom>
            <a:solidFill>
              <a:srgbClr val="000000"/>
            </a:solidFill>
          </p:spPr>
        </p:sp>
      </p:grpSp>
      <p:grpSp>
        <p:nvGrpSpPr>
          <p:cNvPr name="Group 16" id="16"/>
          <p:cNvGrpSpPr/>
          <p:nvPr/>
        </p:nvGrpSpPr>
        <p:grpSpPr>
          <a:xfrm rot="-131513">
            <a:off x="3913883" y="3119148"/>
            <a:ext cx="559105" cy="189529"/>
            <a:chOff x="0" y="0"/>
            <a:chExt cx="5645912" cy="1913890"/>
          </a:xfrm>
        </p:grpSpPr>
        <p:sp>
          <p:nvSpPr>
            <p:cNvPr name="Freeform 17" id="17"/>
            <p:cNvSpPr/>
            <p:nvPr/>
          </p:nvSpPr>
          <p:spPr>
            <a:xfrm flipH="false" flipV="false" rot="0">
              <a:off x="0" y="0"/>
              <a:ext cx="5645912" cy="1913890"/>
            </a:xfrm>
            <a:custGeom>
              <a:avLst/>
              <a:gdLst/>
              <a:ahLst/>
              <a:cxnLst/>
              <a:rect r="r" b="b" t="t" l="l"/>
              <a:pathLst>
                <a:path h="1913890" w="5645912">
                  <a:moveTo>
                    <a:pt x="5645912" y="956945"/>
                  </a:moveTo>
                  <a:cubicBezTo>
                    <a:pt x="5645912" y="1485392"/>
                    <a:pt x="5217541" y="1913890"/>
                    <a:pt x="4688967" y="1913890"/>
                  </a:cubicBezTo>
                  <a:lnTo>
                    <a:pt x="956945" y="1913890"/>
                  </a:lnTo>
                  <a:cubicBezTo>
                    <a:pt x="428371" y="1913890"/>
                    <a:pt x="0" y="1485392"/>
                    <a:pt x="0" y="956945"/>
                  </a:cubicBezTo>
                  <a:cubicBezTo>
                    <a:pt x="0" y="428371"/>
                    <a:pt x="428371" y="0"/>
                    <a:pt x="956945" y="0"/>
                  </a:cubicBezTo>
                  <a:lnTo>
                    <a:pt x="4688967" y="0"/>
                  </a:lnTo>
                  <a:cubicBezTo>
                    <a:pt x="5217414" y="0"/>
                    <a:pt x="5645912" y="428371"/>
                    <a:pt x="5645912" y="956945"/>
                  </a:cubicBezTo>
                  <a:close/>
                </a:path>
              </a:pathLst>
            </a:custGeom>
            <a:solidFill>
              <a:srgbClr val="FAC264"/>
            </a:solidFill>
          </p:spPr>
        </p:sp>
      </p:grpSp>
      <p:grpSp>
        <p:nvGrpSpPr>
          <p:cNvPr name="Group 18" id="18"/>
          <p:cNvGrpSpPr/>
          <p:nvPr/>
        </p:nvGrpSpPr>
        <p:grpSpPr>
          <a:xfrm rot="263696">
            <a:off x="5750767" y="3274418"/>
            <a:ext cx="559105" cy="189529"/>
            <a:chOff x="0" y="0"/>
            <a:chExt cx="5645912" cy="1913890"/>
          </a:xfrm>
        </p:grpSpPr>
        <p:sp>
          <p:nvSpPr>
            <p:cNvPr name="Freeform 19" id="19"/>
            <p:cNvSpPr/>
            <p:nvPr/>
          </p:nvSpPr>
          <p:spPr>
            <a:xfrm flipH="false" flipV="false" rot="0">
              <a:off x="0" y="0"/>
              <a:ext cx="5645912" cy="1913890"/>
            </a:xfrm>
            <a:custGeom>
              <a:avLst/>
              <a:gdLst/>
              <a:ahLst/>
              <a:cxnLst/>
              <a:rect r="r" b="b" t="t" l="l"/>
              <a:pathLst>
                <a:path h="1913890" w="5645912">
                  <a:moveTo>
                    <a:pt x="5645912" y="956945"/>
                  </a:moveTo>
                  <a:cubicBezTo>
                    <a:pt x="5645912" y="1485392"/>
                    <a:pt x="5217541" y="1913890"/>
                    <a:pt x="4688967" y="1913890"/>
                  </a:cubicBezTo>
                  <a:lnTo>
                    <a:pt x="956945" y="1913890"/>
                  </a:lnTo>
                  <a:cubicBezTo>
                    <a:pt x="428371" y="1913890"/>
                    <a:pt x="0" y="1485392"/>
                    <a:pt x="0" y="956945"/>
                  </a:cubicBezTo>
                  <a:cubicBezTo>
                    <a:pt x="0" y="428371"/>
                    <a:pt x="428371" y="0"/>
                    <a:pt x="956945" y="0"/>
                  </a:cubicBezTo>
                  <a:lnTo>
                    <a:pt x="4688967" y="0"/>
                  </a:lnTo>
                  <a:cubicBezTo>
                    <a:pt x="5217414" y="0"/>
                    <a:pt x="5645912" y="428371"/>
                    <a:pt x="5645912" y="956945"/>
                  </a:cubicBezTo>
                  <a:close/>
                </a:path>
              </a:pathLst>
            </a:custGeom>
            <a:solidFill>
              <a:srgbClr val="FAC264"/>
            </a:solidFill>
          </p:spPr>
        </p:sp>
      </p:grpSp>
      <p:grpSp>
        <p:nvGrpSpPr>
          <p:cNvPr name="Group 20" id="20"/>
          <p:cNvGrpSpPr/>
          <p:nvPr/>
        </p:nvGrpSpPr>
        <p:grpSpPr>
          <a:xfrm rot="0">
            <a:off x="2310957" y="3485091"/>
            <a:ext cx="1109724" cy="110972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2A1E50"/>
              </a:solidFill>
              <a:prstDash val="solid"/>
              <a:miter/>
            </a:ln>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2735131" y="6449385"/>
            <a:ext cx="1109724" cy="1109724"/>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2A1E50"/>
              </a:solidFill>
              <a:prstDash val="solid"/>
              <a:miter/>
            </a:ln>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0">
            <a:off x="16585267" y="1499687"/>
            <a:ext cx="2027474" cy="4114800"/>
          </a:xfrm>
          <a:custGeom>
            <a:avLst/>
            <a:gdLst/>
            <a:ahLst/>
            <a:cxnLst/>
            <a:rect r="r" b="b" t="t" l="l"/>
            <a:pathLst>
              <a:path h="4114800" w="2027474">
                <a:moveTo>
                  <a:pt x="0" y="0"/>
                </a:moveTo>
                <a:lnTo>
                  <a:pt x="2027474" y="0"/>
                </a:lnTo>
                <a:lnTo>
                  <a:pt x="202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0">
            <a:off x="-547646" y="7589158"/>
            <a:ext cx="2227737" cy="3635773"/>
          </a:xfrm>
          <a:custGeom>
            <a:avLst/>
            <a:gdLst/>
            <a:ahLst/>
            <a:cxnLst/>
            <a:rect r="r" b="b" t="t" l="l"/>
            <a:pathLst>
              <a:path h="3635773" w="2227737">
                <a:moveTo>
                  <a:pt x="0" y="0"/>
                </a:moveTo>
                <a:lnTo>
                  <a:pt x="2227737" y="0"/>
                </a:lnTo>
                <a:lnTo>
                  <a:pt x="2227737" y="3635773"/>
                </a:lnTo>
                <a:lnTo>
                  <a:pt x="0" y="36357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8" id="28"/>
          <p:cNvSpPr txBox="true"/>
          <p:nvPr/>
        </p:nvSpPr>
        <p:spPr>
          <a:xfrm rot="0">
            <a:off x="154877" y="1484447"/>
            <a:ext cx="4524852" cy="869320"/>
          </a:xfrm>
          <a:prstGeom prst="rect">
            <a:avLst/>
          </a:prstGeom>
        </p:spPr>
        <p:txBody>
          <a:bodyPr anchor="t" rtlCol="false" tIns="0" lIns="0" bIns="0" rIns="0">
            <a:spAutoFit/>
          </a:bodyPr>
          <a:lstStyle/>
          <a:p>
            <a:pPr algn="ctr" marL="0" indent="0" lvl="0">
              <a:lnSpc>
                <a:spcPts val="5890"/>
              </a:lnSpc>
            </a:pPr>
            <a:r>
              <a:rPr lang="en-US" sz="7362" spc="220">
                <a:solidFill>
                  <a:srgbClr val="C94741"/>
                </a:solidFill>
                <a:latin typeface="Arimo Bold"/>
              </a:rPr>
              <a:t>Activități</a:t>
            </a:r>
          </a:p>
        </p:txBody>
      </p:sp>
      <p:sp>
        <p:nvSpPr>
          <p:cNvPr name="TextBox 29" id="29"/>
          <p:cNvSpPr txBox="true"/>
          <p:nvPr/>
        </p:nvSpPr>
        <p:spPr>
          <a:xfrm rot="0">
            <a:off x="6968021" y="638588"/>
            <a:ext cx="11013789" cy="3401365"/>
          </a:xfrm>
          <a:prstGeom prst="rect">
            <a:avLst/>
          </a:prstGeom>
        </p:spPr>
        <p:txBody>
          <a:bodyPr anchor="t" rtlCol="false" tIns="0" lIns="0" bIns="0" rIns="0">
            <a:spAutoFit/>
          </a:bodyPr>
          <a:lstStyle/>
          <a:p>
            <a:pPr algn="l">
              <a:lnSpc>
                <a:spcPts val="3365"/>
              </a:lnSpc>
            </a:pPr>
            <a:r>
              <a:rPr lang="en-US" sz="2403" spc="-24">
                <a:solidFill>
                  <a:srgbClr val="FFFFFF"/>
                </a:solidFill>
                <a:latin typeface="Poppins"/>
              </a:rPr>
              <a:t>Cursul “Creative, Critical and Lateral thinking For inclusion”, 5 zile, furnizor AraxaEDU.  </a:t>
            </a:r>
            <a:r>
              <a:rPr lang="en-US" sz="2403" spc="-24">
                <a:solidFill>
                  <a:srgbClr val="FFFFFF"/>
                </a:solidFill>
                <a:latin typeface="Poppins"/>
              </a:rPr>
              <a:t>La acest curs participantii vor invata despre importanta gandirii critice si laterale, a creativitatii, si necesitatea acestor abilitati pentru comunicare si relatii interpersonale, pentru invatarea pe tot parcursul vietii si gasirea unui loc de munca. Li se vor oferi noi perspective asupra gandirii critice si laterale si vor putea folosi noile abilitati si competente de rezolvarea a problemelor in situatii de incluziune sociala din viata reala.</a:t>
            </a:r>
          </a:p>
        </p:txBody>
      </p:sp>
      <p:sp>
        <p:nvSpPr>
          <p:cNvPr name="TextBox 30" id="30"/>
          <p:cNvSpPr txBox="true"/>
          <p:nvPr/>
        </p:nvSpPr>
        <p:spPr>
          <a:xfrm rot="263696">
            <a:off x="4002775" y="5881588"/>
            <a:ext cx="2811312" cy="2197174"/>
          </a:xfrm>
          <a:prstGeom prst="rect">
            <a:avLst/>
          </a:prstGeom>
        </p:spPr>
        <p:txBody>
          <a:bodyPr anchor="t" rtlCol="false" tIns="0" lIns="0" bIns="0" rIns="0">
            <a:spAutoFit/>
          </a:bodyPr>
          <a:lstStyle/>
          <a:p>
            <a:pPr algn="ctr">
              <a:lnSpc>
                <a:spcPts val="7216"/>
              </a:lnSpc>
            </a:pPr>
            <a:r>
              <a:rPr lang="en-US" sz="6013" spc="-60">
                <a:solidFill>
                  <a:srgbClr val="2A1E50"/>
                </a:solidFill>
                <a:latin typeface="Poppins"/>
              </a:rPr>
              <a:t>Job </a:t>
            </a:r>
          </a:p>
          <a:p>
            <a:pPr algn="ctr">
              <a:lnSpc>
                <a:spcPts val="3267"/>
              </a:lnSpc>
            </a:pPr>
            <a:r>
              <a:rPr lang="en-US" sz="2723" spc="-27">
                <a:solidFill>
                  <a:srgbClr val="2A1E50"/>
                </a:solidFill>
                <a:latin typeface="Poppins"/>
              </a:rPr>
              <a:t>shadowing</a:t>
            </a:r>
          </a:p>
          <a:p>
            <a:pPr algn="ctr">
              <a:lnSpc>
                <a:spcPts val="3267"/>
              </a:lnSpc>
            </a:pPr>
          </a:p>
          <a:p>
            <a:pPr algn="ctr">
              <a:lnSpc>
                <a:spcPts val="3267"/>
              </a:lnSpc>
            </a:pPr>
            <a:r>
              <a:rPr lang="en-US" sz="2723" spc="-27">
                <a:solidFill>
                  <a:srgbClr val="2A1E50"/>
                </a:solidFill>
                <a:latin typeface="Poppins"/>
              </a:rPr>
              <a:t>2 participanti</a:t>
            </a:r>
          </a:p>
        </p:txBody>
      </p:sp>
      <p:sp>
        <p:nvSpPr>
          <p:cNvPr name="TextBox 31" id="31"/>
          <p:cNvSpPr txBox="true"/>
          <p:nvPr/>
        </p:nvSpPr>
        <p:spPr>
          <a:xfrm rot="0">
            <a:off x="2591770" y="3861836"/>
            <a:ext cx="548100" cy="413385"/>
          </a:xfrm>
          <a:prstGeom prst="rect">
            <a:avLst/>
          </a:prstGeom>
        </p:spPr>
        <p:txBody>
          <a:bodyPr anchor="t" rtlCol="false" tIns="0" lIns="0" bIns="0" rIns="0">
            <a:spAutoFit/>
          </a:bodyPr>
          <a:lstStyle/>
          <a:p>
            <a:pPr algn="ctr" marL="0" indent="0" lvl="0">
              <a:lnSpc>
                <a:spcPts val="2789"/>
              </a:lnSpc>
            </a:pPr>
            <a:r>
              <a:rPr lang="en-US" sz="3099" spc="-30">
                <a:solidFill>
                  <a:srgbClr val="2A1E50"/>
                </a:solidFill>
                <a:latin typeface="Poppins"/>
              </a:rPr>
              <a:t>1</a:t>
            </a:r>
          </a:p>
        </p:txBody>
      </p:sp>
      <p:sp>
        <p:nvSpPr>
          <p:cNvPr name="TextBox 32" id="32"/>
          <p:cNvSpPr txBox="true"/>
          <p:nvPr/>
        </p:nvSpPr>
        <p:spPr>
          <a:xfrm rot="0">
            <a:off x="3015943" y="6972064"/>
            <a:ext cx="548100" cy="413385"/>
          </a:xfrm>
          <a:prstGeom prst="rect">
            <a:avLst/>
          </a:prstGeom>
        </p:spPr>
        <p:txBody>
          <a:bodyPr anchor="t" rtlCol="false" tIns="0" lIns="0" bIns="0" rIns="0">
            <a:spAutoFit/>
          </a:bodyPr>
          <a:lstStyle/>
          <a:p>
            <a:pPr algn="ctr" marL="0" indent="0" lvl="0">
              <a:lnSpc>
                <a:spcPts val="2789"/>
              </a:lnSpc>
            </a:pPr>
            <a:r>
              <a:rPr lang="en-US" sz="3099" spc="-30">
                <a:solidFill>
                  <a:srgbClr val="2A1E50"/>
                </a:solidFill>
                <a:latin typeface="Poppins"/>
              </a:rPr>
              <a:t>2</a:t>
            </a:r>
          </a:p>
        </p:txBody>
      </p:sp>
      <p:sp>
        <p:nvSpPr>
          <p:cNvPr name="TextBox 33" id="33"/>
          <p:cNvSpPr txBox="true"/>
          <p:nvPr/>
        </p:nvSpPr>
        <p:spPr>
          <a:xfrm rot="263696">
            <a:off x="3464361" y="2982093"/>
            <a:ext cx="3377731" cy="1704975"/>
          </a:xfrm>
          <a:prstGeom prst="rect">
            <a:avLst/>
          </a:prstGeom>
        </p:spPr>
        <p:txBody>
          <a:bodyPr anchor="t" rtlCol="false" tIns="0" lIns="0" bIns="0" rIns="0">
            <a:spAutoFit/>
          </a:bodyPr>
          <a:lstStyle/>
          <a:p>
            <a:pPr algn="ctr">
              <a:lnSpc>
                <a:spcPts val="4950"/>
              </a:lnSpc>
            </a:pPr>
            <a:r>
              <a:rPr lang="en-US" sz="4125" spc="-41">
                <a:solidFill>
                  <a:srgbClr val="2A1E50"/>
                </a:solidFill>
                <a:latin typeface="Poppins"/>
              </a:rPr>
              <a:t>Curs structurat</a:t>
            </a:r>
          </a:p>
          <a:p>
            <a:pPr algn="ctr">
              <a:lnSpc>
                <a:spcPts val="3270"/>
              </a:lnSpc>
            </a:pPr>
            <a:r>
              <a:rPr lang="en-US" sz="2725" spc="-27">
                <a:solidFill>
                  <a:srgbClr val="2A1E50"/>
                </a:solidFill>
                <a:latin typeface="Poppins"/>
              </a:rPr>
              <a:t>3 participanti</a:t>
            </a:r>
          </a:p>
        </p:txBody>
      </p:sp>
      <p:sp>
        <p:nvSpPr>
          <p:cNvPr name="TextBox 34" id="34"/>
          <p:cNvSpPr txBox="true"/>
          <p:nvPr/>
        </p:nvSpPr>
        <p:spPr>
          <a:xfrm rot="0">
            <a:off x="6968021" y="5863659"/>
            <a:ext cx="10630983" cy="2794292"/>
          </a:xfrm>
          <a:prstGeom prst="rect">
            <a:avLst/>
          </a:prstGeom>
        </p:spPr>
        <p:txBody>
          <a:bodyPr anchor="t" rtlCol="false" tIns="0" lIns="0" bIns="0" rIns="0">
            <a:spAutoFit/>
          </a:bodyPr>
          <a:lstStyle/>
          <a:p>
            <a:pPr algn="l">
              <a:lnSpc>
                <a:spcPts val="3692"/>
              </a:lnSpc>
            </a:pPr>
            <a:r>
              <a:rPr lang="en-US" sz="2637" spc="-26">
                <a:solidFill>
                  <a:srgbClr val="FFFFFF"/>
                </a:solidFill>
                <a:latin typeface="Poppins"/>
              </a:rPr>
              <a:t>Participantii vor putea sa  acumuleze o intelegere mai buna a practicilor europene de educatie a adultilor si abilitati superioare de a aborda subiectul in context international; sa observe cum se desfasoara activitatile admistrative si de management ale unui proiect educational pentru adulti; sa invete metode si tehnici inovative de educare a adultilor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49" r="0" b="-4961"/>
            </a:stretch>
          </a:blipFill>
        </p:spPr>
      </p:sp>
      <p:pic>
        <p:nvPicPr>
          <p:cNvPr name="Picture 3" id="3"/>
          <p:cNvPicPr>
            <a:picLocks noChangeAspect="true"/>
          </p:cNvPicPr>
          <p:nvPr/>
        </p:nvPicPr>
        <p:blipFill>
          <a:blip r:embed="rId3"/>
          <a:srcRect l="0" t="0" r="0" b="0"/>
          <a:stretch>
            <a:fillRect/>
          </a:stretch>
        </p:blipFill>
        <p:spPr>
          <a:xfrm flipH="false" flipV="false" rot="0">
            <a:off x="5173820" y="2900392"/>
            <a:ext cx="2189803" cy="2517015"/>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0" y="2606467"/>
            <a:ext cx="3408192" cy="3531805"/>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3062098" y="2606467"/>
            <a:ext cx="2111722" cy="2953457"/>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0">
            <a:off x="9872697" y="2159839"/>
            <a:ext cx="3012058" cy="3400085"/>
          </a:xfrm>
          <a:prstGeom prst="rect">
            <a:avLst/>
          </a:prstGeom>
        </p:spPr>
      </p:pic>
      <p:sp>
        <p:nvSpPr>
          <p:cNvPr name="Freeform 7" id="7"/>
          <p:cNvSpPr/>
          <p:nvPr/>
        </p:nvSpPr>
        <p:spPr>
          <a:xfrm flipH="false" flipV="false" rot="0">
            <a:off x="7363623" y="2606467"/>
            <a:ext cx="2898471" cy="2487415"/>
          </a:xfrm>
          <a:custGeom>
            <a:avLst/>
            <a:gdLst/>
            <a:ahLst/>
            <a:cxnLst/>
            <a:rect r="r" b="b" t="t" l="l"/>
            <a:pathLst>
              <a:path h="2487415" w="2898471">
                <a:moveTo>
                  <a:pt x="0" y="0"/>
                </a:moveTo>
                <a:lnTo>
                  <a:pt x="2898471" y="0"/>
                </a:lnTo>
                <a:lnTo>
                  <a:pt x="2898471" y="2487415"/>
                </a:lnTo>
                <a:lnTo>
                  <a:pt x="0" y="24874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2684106" y="2792614"/>
            <a:ext cx="2263873" cy="2301268"/>
          </a:xfrm>
          <a:custGeom>
            <a:avLst/>
            <a:gdLst/>
            <a:ahLst/>
            <a:cxnLst/>
            <a:rect r="r" b="b" t="t" l="l"/>
            <a:pathLst>
              <a:path h="2301268" w="2263873">
                <a:moveTo>
                  <a:pt x="0" y="0"/>
                </a:moveTo>
                <a:lnTo>
                  <a:pt x="2263873" y="0"/>
                </a:lnTo>
                <a:lnTo>
                  <a:pt x="2263873" y="2301268"/>
                </a:lnTo>
                <a:lnTo>
                  <a:pt x="0" y="2301268"/>
                </a:lnTo>
                <a:lnTo>
                  <a:pt x="0" y="0"/>
                </a:lnTo>
                <a:close/>
              </a:path>
            </a:pathLst>
          </a:custGeom>
          <a:blipFill>
            <a:blip r:embed="rId9"/>
            <a:stretch>
              <a:fillRect l="0" t="0" r="0" b="0"/>
            </a:stretch>
          </a:blipFill>
        </p:spPr>
      </p:sp>
      <p:pic>
        <p:nvPicPr>
          <p:cNvPr name="Picture 9" id="9"/>
          <p:cNvPicPr>
            <a:picLocks noChangeAspect="true"/>
          </p:cNvPicPr>
          <p:nvPr/>
        </p:nvPicPr>
        <p:blipFill>
          <a:blip r:embed="rId10"/>
          <a:srcRect l="0" t="0" r="0" b="0"/>
          <a:stretch>
            <a:fillRect/>
          </a:stretch>
        </p:blipFill>
        <p:spPr>
          <a:xfrm flipH="false" flipV="false" rot="0">
            <a:off x="14646880" y="2300295"/>
            <a:ext cx="2923957" cy="3565801"/>
          </a:xfrm>
          <a:prstGeom prst="rect">
            <a:avLst/>
          </a:prstGeom>
        </p:spPr>
      </p:pic>
      <p:sp>
        <p:nvSpPr>
          <p:cNvPr name="TextBox 10" id="10"/>
          <p:cNvSpPr txBox="true"/>
          <p:nvPr/>
        </p:nvSpPr>
        <p:spPr>
          <a:xfrm rot="0">
            <a:off x="2222153" y="323850"/>
            <a:ext cx="13843693" cy="2282617"/>
          </a:xfrm>
          <a:prstGeom prst="rect">
            <a:avLst/>
          </a:prstGeom>
        </p:spPr>
        <p:txBody>
          <a:bodyPr anchor="t" rtlCol="false" tIns="0" lIns="0" bIns="0" rIns="0">
            <a:spAutoFit/>
          </a:bodyPr>
          <a:lstStyle/>
          <a:p>
            <a:pPr algn="ctr">
              <a:lnSpc>
                <a:spcPts val="17116"/>
              </a:lnSpc>
            </a:pPr>
            <a:r>
              <a:rPr lang="en-US" sz="17116">
                <a:solidFill>
                  <a:srgbClr val="EF4B4B"/>
                </a:solidFill>
                <a:latin typeface="Libre Franklin Heavy"/>
              </a:rPr>
              <a:t>ASOCIAȚIA</a:t>
            </a:r>
          </a:p>
        </p:txBody>
      </p:sp>
      <p:sp>
        <p:nvSpPr>
          <p:cNvPr name="TextBox 11" id="11"/>
          <p:cNvSpPr txBox="true"/>
          <p:nvPr/>
        </p:nvSpPr>
        <p:spPr>
          <a:xfrm rot="0">
            <a:off x="5173820" y="8454061"/>
            <a:ext cx="7560458" cy="1832939"/>
          </a:xfrm>
          <a:prstGeom prst="rect">
            <a:avLst/>
          </a:prstGeom>
        </p:spPr>
        <p:txBody>
          <a:bodyPr anchor="t" rtlCol="false" tIns="0" lIns="0" bIns="0" rIns="0">
            <a:spAutoFit/>
          </a:bodyPr>
          <a:lstStyle/>
          <a:p>
            <a:pPr algn="ctr" marL="0" indent="0" lvl="0">
              <a:lnSpc>
                <a:spcPts val="13663"/>
              </a:lnSpc>
            </a:pPr>
            <a:r>
              <a:rPr lang="en-US" sz="13663" spc="409">
                <a:solidFill>
                  <a:srgbClr val="C94741"/>
                </a:solidFill>
                <a:latin typeface="Moonlight"/>
              </a:rPr>
              <a:t>Thank You!</a:t>
            </a:r>
          </a:p>
        </p:txBody>
      </p:sp>
      <p:sp>
        <p:nvSpPr>
          <p:cNvPr name="Freeform 12" id="12"/>
          <p:cNvSpPr/>
          <p:nvPr/>
        </p:nvSpPr>
        <p:spPr>
          <a:xfrm flipH="false" flipV="false" rot="0">
            <a:off x="15908893" y="7605630"/>
            <a:ext cx="2379107" cy="2681370"/>
          </a:xfrm>
          <a:custGeom>
            <a:avLst/>
            <a:gdLst/>
            <a:ahLst/>
            <a:cxnLst/>
            <a:rect r="r" b="b" t="t" l="l"/>
            <a:pathLst>
              <a:path h="2681370" w="2379107">
                <a:moveTo>
                  <a:pt x="0" y="0"/>
                </a:moveTo>
                <a:lnTo>
                  <a:pt x="2379107" y="0"/>
                </a:lnTo>
                <a:lnTo>
                  <a:pt x="2379107" y="2681370"/>
                </a:lnTo>
                <a:lnTo>
                  <a:pt x="0" y="26813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4784427" y="5502774"/>
            <a:ext cx="8719145" cy="3623097"/>
          </a:xfrm>
          <a:prstGeom prst="rect">
            <a:avLst/>
          </a:prstGeom>
        </p:spPr>
        <p:txBody>
          <a:bodyPr anchor="t" rtlCol="false" tIns="0" lIns="0" bIns="0" rIns="0">
            <a:spAutoFit/>
          </a:bodyPr>
          <a:lstStyle/>
          <a:p>
            <a:pPr algn="ctr">
              <a:lnSpc>
                <a:spcPts val="4794"/>
              </a:lnSpc>
            </a:pPr>
            <a:r>
              <a:rPr lang="en-US" sz="3424" u="sng">
                <a:solidFill>
                  <a:srgbClr val="004AAD"/>
                </a:solidFill>
                <a:latin typeface="Canva Sans"/>
                <a:hlinkClick r:id="rId13" tooltip="http://www.stem4ro.com"/>
              </a:rPr>
              <a:t>www.stem4ro.com</a:t>
            </a:r>
          </a:p>
          <a:p>
            <a:pPr algn="ctr">
              <a:lnSpc>
                <a:spcPts val="4794"/>
              </a:lnSpc>
            </a:pPr>
            <a:r>
              <a:rPr lang="en-US" sz="3424" u="sng">
                <a:solidFill>
                  <a:srgbClr val="004AAD"/>
                </a:solidFill>
                <a:latin typeface="Canva Sans"/>
                <a:hlinkClick r:id="rId14" tooltip="https://www.facebook.com/stem4ro"/>
              </a:rPr>
              <a:t>https://www.facebook.com/stem4ro</a:t>
            </a:r>
          </a:p>
          <a:p>
            <a:pPr algn="ctr">
              <a:lnSpc>
                <a:spcPts val="4794"/>
              </a:lnSpc>
            </a:pPr>
            <a:r>
              <a:rPr lang="en-US" sz="3424" u="sng">
                <a:solidFill>
                  <a:srgbClr val="004AAD"/>
                </a:solidFill>
                <a:latin typeface="Canva Sans"/>
                <a:hlinkClick r:id="rId15" tooltip="https://www.instagram.com/stem4ro/"/>
              </a:rPr>
              <a:t>https://www.instagram.com/stem4ro/</a:t>
            </a:r>
          </a:p>
          <a:p>
            <a:pPr algn="ctr">
              <a:lnSpc>
                <a:spcPts val="4794"/>
              </a:lnSpc>
            </a:pPr>
          </a:p>
          <a:p>
            <a:pPr algn="ctr">
              <a:lnSpc>
                <a:spcPts val="4794"/>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DAFsYGSVCGQ</dc:identifier>
  <dcterms:modified xsi:type="dcterms:W3CDTF">2011-08-01T06:04:30Z</dcterms:modified>
  <cp:revision>1</cp:revision>
  <dc:title>Proiect Erasmus+ COMPETENȚE PENTRU A SPRIJINI ADULTII 2023-1-RO01-KA122-ADU- 000149058</dc:title>
</cp:coreProperties>
</file>